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674600" cy="9004300"/>
  <p:notesSz cx="12674600" cy="9004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91"/>
    <p:restoredTop sz="94653"/>
  </p:normalViewPr>
  <p:slideViewPr>
    <p:cSldViewPr>
      <p:cViewPr varScale="1">
        <p:scale>
          <a:sx n="86" d="100"/>
          <a:sy n="86" d="100"/>
        </p:scale>
        <p:origin x="1744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492750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7178675" y="0"/>
            <a:ext cx="5492750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51923-0B76-094C-8500-4A2DB47F3EEA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98938" y="1125538"/>
            <a:ext cx="4276725" cy="3038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66825" y="4333875"/>
            <a:ext cx="10140950" cy="35448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553450"/>
            <a:ext cx="5492750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7178675" y="8553450"/>
            <a:ext cx="5492750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739FA-34C5-AF45-BB56-6290347FF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990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7739FA-34C5-AF45-BB56-6290347FF3B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899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75297" y="2791333"/>
            <a:ext cx="5386705" cy="18909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26120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50595" y="5042408"/>
            <a:ext cx="4436110" cy="2251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6120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26120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6120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26120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16865" y="2070989"/>
            <a:ext cx="2756725" cy="5942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263709" y="2070989"/>
            <a:ext cx="2756725" cy="5942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6120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26120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6120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6120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3050" y="3678304"/>
            <a:ext cx="4360545" cy="878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26120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6865" y="2070989"/>
            <a:ext cx="5703570" cy="59428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75300" y="8693553"/>
            <a:ext cx="666750" cy="142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26120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16865" y="8373999"/>
            <a:ext cx="1457579" cy="450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562856" y="8373999"/>
            <a:ext cx="1457579" cy="450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hyperlink" Target="mailto:reservations@soneva.com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336030" cy="9000490"/>
          </a:xfrm>
          <a:custGeom>
            <a:avLst/>
            <a:gdLst/>
            <a:ahLst/>
            <a:cxnLst/>
            <a:rect l="l" t="t" r="r" b="b"/>
            <a:pathLst>
              <a:path w="6336030" h="9000490">
                <a:moveTo>
                  <a:pt x="6336004" y="0"/>
                </a:moveTo>
                <a:lnTo>
                  <a:pt x="0" y="0"/>
                </a:lnTo>
                <a:lnTo>
                  <a:pt x="0" y="8999994"/>
                </a:lnTo>
                <a:lnTo>
                  <a:pt x="6336004" y="8999994"/>
                </a:lnTo>
                <a:lnTo>
                  <a:pt x="6336004" y="0"/>
                </a:lnTo>
                <a:close/>
              </a:path>
            </a:pathLst>
          </a:custGeom>
          <a:solidFill>
            <a:srgbClr val="A99E8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800" y="559264"/>
            <a:ext cx="411479" cy="41020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425118" y="8145736"/>
            <a:ext cx="55244" cy="97155"/>
          </a:xfrm>
          <a:custGeom>
            <a:avLst/>
            <a:gdLst/>
            <a:ahLst/>
            <a:cxnLst/>
            <a:rect l="l" t="t" r="r" b="b"/>
            <a:pathLst>
              <a:path w="55245" h="97154">
                <a:moveTo>
                  <a:pt x="35610" y="0"/>
                </a:moveTo>
                <a:lnTo>
                  <a:pt x="28676" y="0"/>
                </a:lnTo>
                <a:lnTo>
                  <a:pt x="18600" y="1405"/>
                </a:lnTo>
                <a:lnTo>
                  <a:pt x="10736" y="5549"/>
                </a:lnTo>
                <a:lnTo>
                  <a:pt x="5621" y="12322"/>
                </a:lnTo>
                <a:lnTo>
                  <a:pt x="3797" y="21615"/>
                </a:lnTo>
                <a:lnTo>
                  <a:pt x="4637" y="28140"/>
                </a:lnTo>
                <a:lnTo>
                  <a:pt x="7281" y="34347"/>
                </a:lnTo>
                <a:lnTo>
                  <a:pt x="11914" y="40210"/>
                </a:lnTo>
                <a:lnTo>
                  <a:pt x="18719" y="45707"/>
                </a:lnTo>
                <a:lnTo>
                  <a:pt x="30111" y="53174"/>
                </a:lnTo>
                <a:lnTo>
                  <a:pt x="36218" y="57556"/>
                </a:lnTo>
                <a:lnTo>
                  <a:pt x="40836" y="62198"/>
                </a:lnTo>
                <a:lnTo>
                  <a:pt x="43759" y="67601"/>
                </a:lnTo>
                <a:lnTo>
                  <a:pt x="44780" y="74269"/>
                </a:lnTo>
                <a:lnTo>
                  <a:pt x="44780" y="84226"/>
                </a:lnTo>
                <a:lnTo>
                  <a:pt x="38100" y="90119"/>
                </a:lnTo>
                <a:lnTo>
                  <a:pt x="27368" y="90119"/>
                </a:lnTo>
                <a:lnTo>
                  <a:pt x="19018" y="88868"/>
                </a:lnTo>
                <a:lnTo>
                  <a:pt x="12126" y="85320"/>
                </a:lnTo>
                <a:lnTo>
                  <a:pt x="6242" y="79783"/>
                </a:lnTo>
                <a:lnTo>
                  <a:pt x="914" y="72567"/>
                </a:lnTo>
                <a:lnTo>
                  <a:pt x="0" y="72567"/>
                </a:lnTo>
                <a:lnTo>
                  <a:pt x="26454" y="97053"/>
                </a:lnTo>
                <a:lnTo>
                  <a:pt x="39010" y="95097"/>
                </a:lnTo>
                <a:lnTo>
                  <a:pt x="48012" y="89754"/>
                </a:lnTo>
                <a:lnTo>
                  <a:pt x="53432" y="81805"/>
                </a:lnTo>
                <a:lnTo>
                  <a:pt x="55245" y="72034"/>
                </a:lnTo>
                <a:lnTo>
                  <a:pt x="53744" y="63298"/>
                </a:lnTo>
                <a:lnTo>
                  <a:pt x="49715" y="56354"/>
                </a:lnTo>
                <a:lnTo>
                  <a:pt x="43870" y="50637"/>
                </a:lnTo>
                <a:lnTo>
                  <a:pt x="36918" y="45580"/>
                </a:lnTo>
                <a:lnTo>
                  <a:pt x="16891" y="31699"/>
                </a:lnTo>
                <a:lnTo>
                  <a:pt x="13881" y="26060"/>
                </a:lnTo>
                <a:lnTo>
                  <a:pt x="13881" y="10744"/>
                </a:lnTo>
                <a:lnTo>
                  <a:pt x="19900" y="6946"/>
                </a:lnTo>
                <a:lnTo>
                  <a:pt x="35610" y="6946"/>
                </a:lnTo>
                <a:lnTo>
                  <a:pt x="41770" y="10350"/>
                </a:lnTo>
                <a:lnTo>
                  <a:pt x="48310" y="18859"/>
                </a:lnTo>
                <a:lnTo>
                  <a:pt x="49225" y="18859"/>
                </a:lnTo>
                <a:lnTo>
                  <a:pt x="47396" y="4711"/>
                </a:lnTo>
                <a:lnTo>
                  <a:pt x="42684" y="1968"/>
                </a:lnTo>
                <a:lnTo>
                  <a:pt x="35610" y="0"/>
                </a:lnTo>
                <a:close/>
              </a:path>
            </a:pathLst>
          </a:custGeom>
          <a:solidFill>
            <a:srgbClr val="FFFF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55264" y="8146783"/>
            <a:ext cx="556895" cy="95250"/>
          </a:xfrm>
          <a:custGeom>
            <a:avLst/>
            <a:gdLst/>
            <a:ahLst/>
            <a:cxnLst/>
            <a:rect l="l" t="t" r="r" b="b"/>
            <a:pathLst>
              <a:path w="556895" h="95250">
                <a:moveTo>
                  <a:pt x="95046" y="94957"/>
                </a:moveTo>
                <a:lnTo>
                  <a:pt x="92049" y="89458"/>
                </a:lnTo>
                <a:lnTo>
                  <a:pt x="86156" y="0"/>
                </a:lnTo>
                <a:lnTo>
                  <a:pt x="77114" y="0"/>
                </a:lnTo>
                <a:lnTo>
                  <a:pt x="77114" y="3670"/>
                </a:lnTo>
                <a:lnTo>
                  <a:pt x="75679" y="8255"/>
                </a:lnTo>
                <a:lnTo>
                  <a:pt x="46215" y="75577"/>
                </a:lnTo>
                <a:lnTo>
                  <a:pt x="14922" y="0"/>
                </a:lnTo>
                <a:lnTo>
                  <a:pt x="5232" y="0"/>
                </a:lnTo>
                <a:lnTo>
                  <a:pt x="6019" y="2882"/>
                </a:lnTo>
                <a:lnTo>
                  <a:pt x="6540" y="5892"/>
                </a:lnTo>
                <a:lnTo>
                  <a:pt x="0" y="94957"/>
                </a:lnTo>
                <a:lnTo>
                  <a:pt x="11912" y="94957"/>
                </a:lnTo>
                <a:lnTo>
                  <a:pt x="8763" y="89331"/>
                </a:lnTo>
                <a:lnTo>
                  <a:pt x="8509" y="83045"/>
                </a:lnTo>
                <a:lnTo>
                  <a:pt x="13093" y="22263"/>
                </a:lnTo>
                <a:lnTo>
                  <a:pt x="43205" y="94957"/>
                </a:lnTo>
                <a:lnTo>
                  <a:pt x="45427" y="94957"/>
                </a:lnTo>
                <a:lnTo>
                  <a:pt x="77241" y="22936"/>
                </a:lnTo>
                <a:lnTo>
                  <a:pt x="81965" y="94957"/>
                </a:lnTo>
                <a:lnTo>
                  <a:pt x="95046" y="94957"/>
                </a:lnTo>
                <a:close/>
              </a:path>
              <a:path w="556895" h="95250">
                <a:moveTo>
                  <a:pt x="187807" y="94449"/>
                </a:moveTo>
                <a:lnTo>
                  <a:pt x="171284" y="55537"/>
                </a:lnTo>
                <a:lnTo>
                  <a:pt x="160451" y="23596"/>
                </a:lnTo>
                <a:lnTo>
                  <a:pt x="160451" y="55537"/>
                </a:lnTo>
                <a:lnTo>
                  <a:pt x="130860" y="55537"/>
                </a:lnTo>
                <a:lnTo>
                  <a:pt x="146443" y="13627"/>
                </a:lnTo>
                <a:lnTo>
                  <a:pt x="160451" y="55537"/>
                </a:lnTo>
                <a:lnTo>
                  <a:pt x="160451" y="23596"/>
                </a:lnTo>
                <a:lnTo>
                  <a:pt x="157073" y="13627"/>
                </a:lnTo>
                <a:lnTo>
                  <a:pt x="152463" y="12"/>
                </a:lnTo>
                <a:lnTo>
                  <a:pt x="141198" y="12"/>
                </a:lnTo>
                <a:lnTo>
                  <a:pt x="141465" y="927"/>
                </a:lnTo>
                <a:lnTo>
                  <a:pt x="141605" y="1968"/>
                </a:lnTo>
                <a:lnTo>
                  <a:pt x="141605" y="5372"/>
                </a:lnTo>
                <a:lnTo>
                  <a:pt x="111620" y="86588"/>
                </a:lnTo>
                <a:lnTo>
                  <a:pt x="107950" y="94970"/>
                </a:lnTo>
                <a:lnTo>
                  <a:pt x="122605" y="94970"/>
                </a:lnTo>
                <a:lnTo>
                  <a:pt x="121297" y="92748"/>
                </a:lnTo>
                <a:lnTo>
                  <a:pt x="120650" y="89992"/>
                </a:lnTo>
                <a:lnTo>
                  <a:pt x="120764" y="83185"/>
                </a:lnTo>
                <a:lnTo>
                  <a:pt x="121958" y="79248"/>
                </a:lnTo>
                <a:lnTo>
                  <a:pt x="123659" y="74930"/>
                </a:lnTo>
                <a:lnTo>
                  <a:pt x="128244" y="62484"/>
                </a:lnTo>
                <a:lnTo>
                  <a:pt x="162674" y="62484"/>
                </a:lnTo>
                <a:lnTo>
                  <a:pt x="169506" y="82842"/>
                </a:lnTo>
                <a:lnTo>
                  <a:pt x="170929" y="87236"/>
                </a:lnTo>
                <a:lnTo>
                  <a:pt x="172364" y="91960"/>
                </a:lnTo>
                <a:lnTo>
                  <a:pt x="172897" y="94449"/>
                </a:lnTo>
                <a:lnTo>
                  <a:pt x="173012" y="94970"/>
                </a:lnTo>
                <a:lnTo>
                  <a:pt x="187807" y="94970"/>
                </a:lnTo>
                <a:lnTo>
                  <a:pt x="187807" y="94449"/>
                </a:lnTo>
                <a:close/>
              </a:path>
              <a:path w="556895" h="95250">
                <a:moveTo>
                  <a:pt x="258749" y="81089"/>
                </a:moveTo>
                <a:lnTo>
                  <a:pt x="258241" y="81089"/>
                </a:lnTo>
                <a:lnTo>
                  <a:pt x="253301" y="84226"/>
                </a:lnTo>
                <a:lnTo>
                  <a:pt x="247180" y="86296"/>
                </a:lnTo>
                <a:lnTo>
                  <a:pt x="239725" y="87426"/>
                </a:lnTo>
                <a:lnTo>
                  <a:pt x="230746" y="87769"/>
                </a:lnTo>
                <a:lnTo>
                  <a:pt x="216458" y="87769"/>
                </a:lnTo>
                <a:lnTo>
                  <a:pt x="214630" y="83312"/>
                </a:lnTo>
                <a:lnTo>
                  <a:pt x="214376" y="77939"/>
                </a:lnTo>
                <a:lnTo>
                  <a:pt x="214376" y="70739"/>
                </a:lnTo>
                <a:lnTo>
                  <a:pt x="214376" y="12"/>
                </a:lnTo>
                <a:lnTo>
                  <a:pt x="199974" y="12"/>
                </a:lnTo>
                <a:lnTo>
                  <a:pt x="203504" y="5372"/>
                </a:lnTo>
                <a:lnTo>
                  <a:pt x="203898" y="12446"/>
                </a:lnTo>
                <a:lnTo>
                  <a:pt x="203898" y="94970"/>
                </a:lnTo>
                <a:lnTo>
                  <a:pt x="257060" y="94970"/>
                </a:lnTo>
                <a:lnTo>
                  <a:pt x="258749" y="81089"/>
                </a:lnTo>
                <a:close/>
              </a:path>
              <a:path w="556895" h="95250">
                <a:moveTo>
                  <a:pt x="357047" y="44551"/>
                </a:moveTo>
                <a:lnTo>
                  <a:pt x="353314" y="24930"/>
                </a:lnTo>
                <a:lnTo>
                  <a:pt x="346316" y="15671"/>
                </a:lnTo>
                <a:lnTo>
                  <a:pt x="346316" y="47688"/>
                </a:lnTo>
                <a:lnTo>
                  <a:pt x="344055" y="63334"/>
                </a:lnTo>
                <a:lnTo>
                  <a:pt x="336715" y="76073"/>
                </a:lnTo>
                <a:lnTo>
                  <a:pt x="323443" y="84632"/>
                </a:lnTo>
                <a:lnTo>
                  <a:pt x="303377" y="87769"/>
                </a:lnTo>
                <a:lnTo>
                  <a:pt x="291465" y="87769"/>
                </a:lnTo>
                <a:lnTo>
                  <a:pt x="289623" y="83312"/>
                </a:lnTo>
                <a:lnTo>
                  <a:pt x="289369" y="77952"/>
                </a:lnTo>
                <a:lnTo>
                  <a:pt x="289369" y="7213"/>
                </a:lnTo>
                <a:lnTo>
                  <a:pt x="302450" y="7213"/>
                </a:lnTo>
                <a:lnTo>
                  <a:pt x="321894" y="9817"/>
                </a:lnTo>
                <a:lnTo>
                  <a:pt x="335572" y="17526"/>
                </a:lnTo>
                <a:lnTo>
                  <a:pt x="343662" y="30200"/>
                </a:lnTo>
                <a:lnTo>
                  <a:pt x="346316" y="47688"/>
                </a:lnTo>
                <a:lnTo>
                  <a:pt x="346316" y="15671"/>
                </a:lnTo>
                <a:lnTo>
                  <a:pt x="342811" y="11023"/>
                </a:lnTo>
                <a:lnTo>
                  <a:pt x="335318" y="7213"/>
                </a:lnTo>
                <a:lnTo>
                  <a:pt x="326567" y="2743"/>
                </a:lnTo>
                <a:lnTo>
                  <a:pt x="305600" y="12"/>
                </a:lnTo>
                <a:lnTo>
                  <a:pt x="274955" y="12"/>
                </a:lnTo>
                <a:lnTo>
                  <a:pt x="278498" y="5384"/>
                </a:lnTo>
                <a:lnTo>
                  <a:pt x="278739" y="9817"/>
                </a:lnTo>
                <a:lnTo>
                  <a:pt x="278803" y="11023"/>
                </a:lnTo>
                <a:lnTo>
                  <a:pt x="278892" y="94970"/>
                </a:lnTo>
                <a:lnTo>
                  <a:pt x="302323" y="94970"/>
                </a:lnTo>
                <a:lnTo>
                  <a:pt x="325945" y="91440"/>
                </a:lnTo>
                <a:lnTo>
                  <a:pt x="332181" y="87769"/>
                </a:lnTo>
                <a:lnTo>
                  <a:pt x="343090" y="81343"/>
                </a:lnTo>
                <a:lnTo>
                  <a:pt x="353517" y="65468"/>
                </a:lnTo>
                <a:lnTo>
                  <a:pt x="357047" y="44551"/>
                </a:lnTo>
                <a:close/>
              </a:path>
              <a:path w="556895" h="95250">
                <a:moveTo>
                  <a:pt x="393979" y="94970"/>
                </a:moveTo>
                <a:lnTo>
                  <a:pt x="390575" y="89725"/>
                </a:lnTo>
                <a:lnTo>
                  <a:pt x="390055" y="82524"/>
                </a:lnTo>
                <a:lnTo>
                  <a:pt x="390055" y="73355"/>
                </a:lnTo>
                <a:lnTo>
                  <a:pt x="390055" y="0"/>
                </a:lnTo>
                <a:lnTo>
                  <a:pt x="375653" y="0"/>
                </a:lnTo>
                <a:lnTo>
                  <a:pt x="379183" y="5372"/>
                </a:lnTo>
                <a:lnTo>
                  <a:pt x="379577" y="12446"/>
                </a:lnTo>
                <a:lnTo>
                  <a:pt x="379577" y="94970"/>
                </a:lnTo>
                <a:lnTo>
                  <a:pt x="393979" y="94970"/>
                </a:lnTo>
                <a:close/>
              </a:path>
              <a:path w="556895" h="95250">
                <a:moveTo>
                  <a:pt x="486740" y="12"/>
                </a:moveTo>
                <a:lnTo>
                  <a:pt x="472605" y="12"/>
                </a:lnTo>
                <a:lnTo>
                  <a:pt x="473506" y="2235"/>
                </a:lnTo>
                <a:lnTo>
                  <a:pt x="473900" y="4597"/>
                </a:lnTo>
                <a:lnTo>
                  <a:pt x="473900" y="10617"/>
                </a:lnTo>
                <a:lnTo>
                  <a:pt x="472071" y="16256"/>
                </a:lnTo>
                <a:lnTo>
                  <a:pt x="447598" y="77558"/>
                </a:lnTo>
                <a:lnTo>
                  <a:pt x="421665" y="6565"/>
                </a:lnTo>
                <a:lnTo>
                  <a:pt x="421005" y="5257"/>
                </a:lnTo>
                <a:lnTo>
                  <a:pt x="419569" y="12"/>
                </a:lnTo>
                <a:lnTo>
                  <a:pt x="405955" y="12"/>
                </a:lnTo>
                <a:lnTo>
                  <a:pt x="405955" y="406"/>
                </a:lnTo>
                <a:lnTo>
                  <a:pt x="410540" y="6819"/>
                </a:lnTo>
                <a:lnTo>
                  <a:pt x="412762" y="12458"/>
                </a:lnTo>
                <a:lnTo>
                  <a:pt x="443014" y="94970"/>
                </a:lnTo>
                <a:lnTo>
                  <a:pt x="448373" y="94970"/>
                </a:lnTo>
                <a:lnTo>
                  <a:pt x="486740" y="12"/>
                </a:lnTo>
                <a:close/>
              </a:path>
              <a:path w="556895" h="95250">
                <a:moveTo>
                  <a:pt x="556717" y="82130"/>
                </a:moveTo>
                <a:lnTo>
                  <a:pt x="556196" y="82130"/>
                </a:lnTo>
                <a:lnTo>
                  <a:pt x="551675" y="85001"/>
                </a:lnTo>
                <a:lnTo>
                  <a:pt x="546354" y="86715"/>
                </a:lnTo>
                <a:lnTo>
                  <a:pt x="539648" y="87553"/>
                </a:lnTo>
                <a:lnTo>
                  <a:pt x="530936" y="87769"/>
                </a:lnTo>
                <a:lnTo>
                  <a:pt x="517575" y="87769"/>
                </a:lnTo>
                <a:lnTo>
                  <a:pt x="515747" y="83312"/>
                </a:lnTo>
                <a:lnTo>
                  <a:pt x="515480" y="77939"/>
                </a:lnTo>
                <a:lnTo>
                  <a:pt x="515480" y="48475"/>
                </a:lnTo>
                <a:lnTo>
                  <a:pt x="537997" y="48475"/>
                </a:lnTo>
                <a:lnTo>
                  <a:pt x="542709" y="49517"/>
                </a:lnTo>
                <a:lnTo>
                  <a:pt x="546900" y="52400"/>
                </a:lnTo>
                <a:lnTo>
                  <a:pt x="546900" y="41656"/>
                </a:lnTo>
                <a:lnTo>
                  <a:pt x="515480" y="41656"/>
                </a:lnTo>
                <a:lnTo>
                  <a:pt x="515480" y="7213"/>
                </a:lnTo>
                <a:lnTo>
                  <a:pt x="540359" y="7213"/>
                </a:lnTo>
                <a:lnTo>
                  <a:pt x="545985" y="7861"/>
                </a:lnTo>
                <a:lnTo>
                  <a:pt x="551878" y="12319"/>
                </a:lnTo>
                <a:lnTo>
                  <a:pt x="552272" y="12319"/>
                </a:lnTo>
                <a:lnTo>
                  <a:pt x="550570" y="12"/>
                </a:lnTo>
                <a:lnTo>
                  <a:pt x="501078" y="12"/>
                </a:lnTo>
                <a:lnTo>
                  <a:pt x="504609" y="5372"/>
                </a:lnTo>
                <a:lnTo>
                  <a:pt x="505002" y="12446"/>
                </a:lnTo>
                <a:lnTo>
                  <a:pt x="505002" y="94970"/>
                </a:lnTo>
                <a:lnTo>
                  <a:pt x="555015" y="94970"/>
                </a:lnTo>
                <a:lnTo>
                  <a:pt x="556717" y="82130"/>
                </a:lnTo>
                <a:close/>
              </a:path>
            </a:pathLst>
          </a:custGeom>
          <a:solidFill>
            <a:srgbClr val="FFFF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79309" y="7802520"/>
            <a:ext cx="217170" cy="222250"/>
          </a:xfrm>
          <a:custGeom>
            <a:avLst/>
            <a:gdLst/>
            <a:ahLst/>
            <a:cxnLst/>
            <a:rect l="l" t="t" r="r" b="b"/>
            <a:pathLst>
              <a:path w="217169" h="222250">
                <a:moveTo>
                  <a:pt x="107861" y="0"/>
                </a:moveTo>
                <a:lnTo>
                  <a:pt x="65627" y="9035"/>
                </a:lnTo>
                <a:lnTo>
                  <a:pt x="31370" y="33739"/>
                </a:lnTo>
                <a:lnTo>
                  <a:pt x="8393" y="70503"/>
                </a:lnTo>
                <a:lnTo>
                  <a:pt x="0" y="115722"/>
                </a:lnTo>
                <a:lnTo>
                  <a:pt x="7954" y="158735"/>
                </a:lnTo>
                <a:lnTo>
                  <a:pt x="30300" y="192355"/>
                </a:lnTo>
                <a:lnTo>
                  <a:pt x="64759" y="214243"/>
                </a:lnTo>
                <a:lnTo>
                  <a:pt x="109054" y="222059"/>
                </a:lnTo>
                <a:lnTo>
                  <a:pt x="151161" y="213133"/>
                </a:lnTo>
                <a:lnTo>
                  <a:pt x="156253" y="209511"/>
                </a:lnTo>
                <a:lnTo>
                  <a:pt x="130289" y="209511"/>
                </a:lnTo>
                <a:lnTo>
                  <a:pt x="91128" y="208127"/>
                </a:lnTo>
                <a:lnTo>
                  <a:pt x="56924" y="191874"/>
                </a:lnTo>
                <a:lnTo>
                  <a:pt x="31012" y="163263"/>
                </a:lnTo>
                <a:lnTo>
                  <a:pt x="16725" y="124802"/>
                </a:lnTo>
                <a:lnTo>
                  <a:pt x="16615" y="108089"/>
                </a:lnTo>
                <a:lnTo>
                  <a:pt x="16549" y="98120"/>
                </a:lnTo>
                <a:lnTo>
                  <a:pt x="16452" y="83385"/>
                </a:lnTo>
                <a:lnTo>
                  <a:pt x="29490" y="49510"/>
                </a:lnTo>
                <a:lnTo>
                  <a:pt x="53543" y="25219"/>
                </a:lnTo>
                <a:lnTo>
                  <a:pt x="86309" y="12547"/>
                </a:lnTo>
                <a:lnTo>
                  <a:pt x="159032" y="12547"/>
                </a:lnTo>
                <a:lnTo>
                  <a:pt x="152029" y="8007"/>
                </a:lnTo>
                <a:lnTo>
                  <a:pt x="107861" y="0"/>
                </a:lnTo>
                <a:close/>
              </a:path>
              <a:path w="217169" h="222250">
                <a:moveTo>
                  <a:pt x="159032" y="12547"/>
                </a:moveTo>
                <a:lnTo>
                  <a:pt x="86309" y="12547"/>
                </a:lnTo>
                <a:lnTo>
                  <a:pt x="125372" y="14088"/>
                </a:lnTo>
                <a:lnTo>
                  <a:pt x="159645" y="30635"/>
                </a:lnTo>
                <a:lnTo>
                  <a:pt x="185678" y="59532"/>
                </a:lnTo>
                <a:lnTo>
                  <a:pt x="200025" y="98120"/>
                </a:lnTo>
                <a:lnTo>
                  <a:pt x="200515" y="138611"/>
                </a:lnTo>
                <a:lnTo>
                  <a:pt x="188053" y="172165"/>
                </a:lnTo>
                <a:lnTo>
                  <a:pt x="164140" y="196545"/>
                </a:lnTo>
                <a:lnTo>
                  <a:pt x="130289" y="209511"/>
                </a:lnTo>
                <a:lnTo>
                  <a:pt x="156253" y="209511"/>
                </a:lnTo>
                <a:lnTo>
                  <a:pt x="185437" y="188758"/>
                </a:lnTo>
                <a:lnTo>
                  <a:pt x="208490" y="152541"/>
                </a:lnTo>
                <a:lnTo>
                  <a:pt x="216928" y="108089"/>
                </a:lnTo>
                <a:lnTo>
                  <a:pt x="208929" y="64556"/>
                </a:lnTo>
                <a:lnTo>
                  <a:pt x="186507" y="30360"/>
                </a:lnTo>
                <a:lnTo>
                  <a:pt x="159032" y="12547"/>
                </a:lnTo>
                <a:close/>
              </a:path>
            </a:pathLst>
          </a:custGeom>
          <a:solidFill>
            <a:srgbClr val="FFFFF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259772" y="7799594"/>
            <a:ext cx="1046480" cy="225425"/>
            <a:chOff x="3259772" y="7799594"/>
            <a:chExt cx="1046480" cy="2254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59772" y="7802271"/>
              <a:ext cx="132867" cy="2223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27510" y="7799594"/>
              <a:ext cx="335333" cy="2249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03223" y="7802131"/>
              <a:ext cx="159105" cy="22244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86614" y="7802129"/>
              <a:ext cx="319215" cy="222453"/>
            </a:xfrm>
            <a:prstGeom prst="rect">
              <a:avLst/>
            </a:prstGeom>
          </p:spPr>
        </p:pic>
      </p:grpSp>
      <p:sp>
        <p:nvSpPr>
          <p:cNvPr id="12" name="object 12"/>
          <p:cNvSpPr/>
          <p:nvPr/>
        </p:nvSpPr>
        <p:spPr>
          <a:xfrm>
            <a:off x="2406531" y="7805743"/>
            <a:ext cx="200660" cy="219075"/>
          </a:xfrm>
          <a:custGeom>
            <a:avLst/>
            <a:gdLst/>
            <a:ahLst/>
            <a:cxnLst/>
            <a:rect l="l" t="t" r="r" b="b"/>
            <a:pathLst>
              <a:path w="200660" h="219075">
                <a:moveTo>
                  <a:pt x="199542" y="0"/>
                </a:moveTo>
                <a:lnTo>
                  <a:pt x="198831" y="0"/>
                </a:lnTo>
                <a:lnTo>
                  <a:pt x="182435" y="0"/>
                </a:lnTo>
                <a:lnTo>
                  <a:pt x="181863" y="558"/>
                </a:lnTo>
                <a:lnTo>
                  <a:pt x="184029" y="13149"/>
                </a:lnTo>
                <a:lnTo>
                  <a:pt x="185208" y="24485"/>
                </a:lnTo>
                <a:lnTo>
                  <a:pt x="185709" y="36726"/>
                </a:lnTo>
                <a:lnTo>
                  <a:pt x="185813" y="182752"/>
                </a:lnTo>
                <a:lnTo>
                  <a:pt x="184365" y="183299"/>
                </a:lnTo>
                <a:lnTo>
                  <a:pt x="21056" y="558"/>
                </a:lnTo>
                <a:lnTo>
                  <a:pt x="20472" y="139"/>
                </a:lnTo>
                <a:lnTo>
                  <a:pt x="317" y="139"/>
                </a:lnTo>
                <a:lnTo>
                  <a:pt x="0" y="469"/>
                </a:lnTo>
                <a:lnTo>
                  <a:pt x="0" y="1155"/>
                </a:lnTo>
                <a:lnTo>
                  <a:pt x="8022" y="6575"/>
                </a:lnTo>
                <a:lnTo>
                  <a:pt x="15043" y="14135"/>
                </a:lnTo>
                <a:lnTo>
                  <a:pt x="20196" y="23485"/>
                </a:lnTo>
                <a:lnTo>
                  <a:pt x="22199" y="33896"/>
                </a:lnTo>
                <a:lnTo>
                  <a:pt x="22091" y="177869"/>
                </a:lnTo>
                <a:lnTo>
                  <a:pt x="21566" y="190149"/>
                </a:lnTo>
                <a:lnTo>
                  <a:pt x="20319" y="201521"/>
                </a:lnTo>
                <a:lnTo>
                  <a:pt x="17983" y="213271"/>
                </a:lnTo>
                <a:lnTo>
                  <a:pt x="18414" y="214375"/>
                </a:lnTo>
                <a:lnTo>
                  <a:pt x="18859" y="214642"/>
                </a:lnTo>
                <a:lnTo>
                  <a:pt x="35687" y="214642"/>
                </a:lnTo>
                <a:lnTo>
                  <a:pt x="36182" y="214147"/>
                </a:lnTo>
                <a:lnTo>
                  <a:pt x="34192" y="201779"/>
                </a:lnTo>
                <a:lnTo>
                  <a:pt x="33104" y="190328"/>
                </a:lnTo>
                <a:lnTo>
                  <a:pt x="32636" y="177973"/>
                </a:lnTo>
                <a:lnTo>
                  <a:pt x="32537" y="38785"/>
                </a:lnTo>
                <a:lnTo>
                  <a:pt x="33985" y="38239"/>
                </a:lnTo>
                <a:lnTo>
                  <a:pt x="194843" y="218592"/>
                </a:lnTo>
                <a:lnTo>
                  <a:pt x="195770" y="218693"/>
                </a:lnTo>
                <a:lnTo>
                  <a:pt x="196151" y="218312"/>
                </a:lnTo>
                <a:lnTo>
                  <a:pt x="196255" y="36725"/>
                </a:lnTo>
                <a:lnTo>
                  <a:pt x="196756" y="24480"/>
                </a:lnTo>
                <a:lnTo>
                  <a:pt x="197935" y="13143"/>
                </a:lnTo>
                <a:lnTo>
                  <a:pt x="200075" y="1650"/>
                </a:lnTo>
                <a:lnTo>
                  <a:pt x="200101" y="571"/>
                </a:lnTo>
                <a:lnTo>
                  <a:pt x="199542" y="0"/>
                </a:lnTo>
                <a:close/>
              </a:path>
            </a:pathLst>
          </a:custGeom>
          <a:solidFill>
            <a:srgbClr val="FFFF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30176" y="7802271"/>
            <a:ext cx="132715" cy="222250"/>
          </a:xfrm>
          <a:custGeom>
            <a:avLst/>
            <a:gdLst/>
            <a:ahLst/>
            <a:cxnLst/>
            <a:rect l="l" t="t" r="r" b="b"/>
            <a:pathLst>
              <a:path w="132714" h="222250">
                <a:moveTo>
                  <a:pt x="3060" y="175996"/>
                </a:moveTo>
                <a:lnTo>
                  <a:pt x="2064" y="175996"/>
                </a:lnTo>
                <a:lnTo>
                  <a:pt x="0" y="201790"/>
                </a:lnTo>
                <a:lnTo>
                  <a:pt x="35763" y="220116"/>
                </a:lnTo>
                <a:lnTo>
                  <a:pt x="43167" y="221068"/>
                </a:lnTo>
                <a:lnTo>
                  <a:pt x="48539" y="221678"/>
                </a:lnTo>
                <a:lnTo>
                  <a:pt x="54025" y="222021"/>
                </a:lnTo>
                <a:lnTo>
                  <a:pt x="59562" y="222021"/>
                </a:lnTo>
                <a:lnTo>
                  <a:pt x="87212" y="218904"/>
                </a:lnTo>
                <a:lnTo>
                  <a:pt x="93538" y="216192"/>
                </a:lnTo>
                <a:lnTo>
                  <a:pt x="59575" y="216192"/>
                </a:lnTo>
                <a:lnTo>
                  <a:pt x="54203" y="215722"/>
                </a:lnTo>
                <a:lnTo>
                  <a:pt x="49250" y="214795"/>
                </a:lnTo>
                <a:lnTo>
                  <a:pt x="44500" y="213956"/>
                </a:lnTo>
                <a:lnTo>
                  <a:pt x="40184" y="212651"/>
                </a:lnTo>
                <a:lnTo>
                  <a:pt x="6634" y="186396"/>
                </a:lnTo>
                <a:lnTo>
                  <a:pt x="3116" y="176250"/>
                </a:lnTo>
                <a:lnTo>
                  <a:pt x="3060" y="175996"/>
                </a:lnTo>
                <a:close/>
              </a:path>
              <a:path w="132714" h="222250">
                <a:moveTo>
                  <a:pt x="70586" y="0"/>
                </a:moveTo>
                <a:lnTo>
                  <a:pt x="63981" y="0"/>
                </a:lnTo>
                <a:lnTo>
                  <a:pt x="39459" y="3062"/>
                </a:lnTo>
                <a:lnTo>
                  <a:pt x="19689" y="12577"/>
                </a:lnTo>
                <a:lnTo>
                  <a:pt x="6966" y="28272"/>
                </a:lnTo>
                <a:lnTo>
                  <a:pt x="2463" y="50012"/>
                </a:lnTo>
                <a:lnTo>
                  <a:pt x="7567" y="73356"/>
                </a:lnTo>
                <a:lnTo>
                  <a:pt x="21001" y="89844"/>
                </a:lnTo>
                <a:lnTo>
                  <a:pt x="39952" y="101795"/>
                </a:lnTo>
                <a:lnTo>
                  <a:pt x="82347" y="120931"/>
                </a:lnTo>
                <a:lnTo>
                  <a:pt x="100139" y="132300"/>
                </a:lnTo>
                <a:lnTo>
                  <a:pt x="112578" y="147934"/>
                </a:lnTo>
                <a:lnTo>
                  <a:pt x="117259" y="170129"/>
                </a:lnTo>
                <a:lnTo>
                  <a:pt x="114030" y="189135"/>
                </a:lnTo>
                <a:lnTo>
                  <a:pt x="104327" y="203657"/>
                </a:lnTo>
                <a:lnTo>
                  <a:pt x="88123" y="212930"/>
                </a:lnTo>
                <a:lnTo>
                  <a:pt x="65392" y="216192"/>
                </a:lnTo>
                <a:lnTo>
                  <a:pt x="93538" y="216192"/>
                </a:lnTo>
                <a:lnTo>
                  <a:pt x="110547" y="208899"/>
                </a:lnTo>
                <a:lnTo>
                  <a:pt x="126671" y="191021"/>
                </a:lnTo>
                <a:lnTo>
                  <a:pt x="132689" y="164287"/>
                </a:lnTo>
                <a:lnTo>
                  <a:pt x="127485" y="139269"/>
                </a:lnTo>
                <a:lnTo>
                  <a:pt x="113787" y="121358"/>
                </a:lnTo>
                <a:lnTo>
                  <a:pt x="94461" y="108365"/>
                </a:lnTo>
                <a:lnTo>
                  <a:pt x="72389" y="98120"/>
                </a:lnTo>
                <a:lnTo>
                  <a:pt x="51084" y="88881"/>
                </a:lnTo>
                <a:lnTo>
                  <a:pt x="32616" y="78439"/>
                </a:lnTo>
                <a:lnTo>
                  <a:pt x="19611" y="64499"/>
                </a:lnTo>
                <a:lnTo>
                  <a:pt x="14693" y="44767"/>
                </a:lnTo>
                <a:lnTo>
                  <a:pt x="17142" y="30924"/>
                </a:lnTo>
                <a:lnTo>
                  <a:pt x="17253" y="30298"/>
                </a:lnTo>
                <a:lnTo>
                  <a:pt x="25258" y="17906"/>
                </a:lnTo>
                <a:lnTo>
                  <a:pt x="39527" y="9007"/>
                </a:lnTo>
                <a:lnTo>
                  <a:pt x="60439" y="5689"/>
                </a:lnTo>
                <a:lnTo>
                  <a:pt x="92629" y="5689"/>
                </a:lnTo>
                <a:lnTo>
                  <a:pt x="87195" y="3452"/>
                </a:lnTo>
                <a:lnTo>
                  <a:pt x="76401" y="817"/>
                </a:lnTo>
                <a:lnTo>
                  <a:pt x="70586" y="0"/>
                </a:lnTo>
                <a:close/>
              </a:path>
              <a:path w="132714" h="222250">
                <a:moveTo>
                  <a:pt x="92629" y="5689"/>
                </a:moveTo>
                <a:lnTo>
                  <a:pt x="66713" y="5689"/>
                </a:lnTo>
                <a:lnTo>
                  <a:pt x="72707" y="6400"/>
                </a:lnTo>
                <a:lnTo>
                  <a:pt x="78358" y="8064"/>
                </a:lnTo>
                <a:lnTo>
                  <a:pt x="109689" y="41376"/>
                </a:lnTo>
                <a:lnTo>
                  <a:pt x="109763" y="41719"/>
                </a:lnTo>
                <a:lnTo>
                  <a:pt x="110619" y="41719"/>
                </a:lnTo>
                <a:lnTo>
                  <a:pt x="112966" y="17906"/>
                </a:lnTo>
                <a:lnTo>
                  <a:pt x="100279" y="8838"/>
                </a:lnTo>
                <a:lnTo>
                  <a:pt x="92629" y="5689"/>
                </a:lnTo>
                <a:close/>
              </a:path>
            </a:pathLst>
          </a:custGeom>
          <a:solidFill>
            <a:srgbClr val="FFFF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39738" y="7805743"/>
            <a:ext cx="503237" cy="2185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1612" y="638693"/>
            <a:ext cx="4389288" cy="38549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4E3B26"/>
                </a:solidFill>
                <a:latin typeface="Trebuchet MS"/>
                <a:cs typeface="Trebuchet MS"/>
              </a:rPr>
              <a:t>Возвращение к главному</a:t>
            </a:r>
            <a:endParaRPr sz="1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000" dirty="0">
              <a:latin typeface="Trebuchet MS"/>
              <a:cs typeface="Trebuchet MS"/>
            </a:endParaRPr>
          </a:p>
          <a:p>
            <a:pPr marL="19685" marR="5080" indent="-3175">
              <a:lnSpc>
                <a:spcPct val="100000"/>
              </a:lnSpc>
            </a:pPr>
            <a:r>
              <a:rPr lang="ru-RU" sz="1400" spc="-100" dirty="0">
                <a:latin typeface="Lucida Sans Unicode"/>
                <a:cs typeface="Lucida Sans Unicode"/>
              </a:rPr>
              <a:t>Более тридцати лет </a:t>
            </a:r>
            <a:r>
              <a:rPr lang="en" sz="1400" spc="-100" dirty="0">
                <a:latin typeface="Lucida Sans Unicode"/>
                <a:cs typeface="Lucida Sans Unicode"/>
              </a:rPr>
              <a:t>Soneva </a:t>
            </a:r>
            <a:r>
              <a:rPr lang="ru-RU" sz="1400" spc="-100" dirty="0">
                <a:latin typeface="Lucida Sans Unicode"/>
                <a:cs typeface="Lucida Sans Unicode"/>
              </a:rPr>
              <a:t>исходит из простой истины: наиболее значимые вещи часто оказываются самыми простыми. Обувь остаётся позади. Шум стихает. </a:t>
            </a:r>
            <a:endParaRPr lang="en-US" sz="1400" spc="-100" dirty="0">
              <a:latin typeface="Lucida Sans Unicode"/>
              <a:cs typeface="Lucida Sans Unicode"/>
            </a:endParaRPr>
          </a:p>
          <a:p>
            <a:pPr marL="19685" marR="5080" indent="-3175">
              <a:lnSpc>
                <a:spcPct val="100000"/>
              </a:lnSpc>
            </a:pPr>
            <a:r>
              <a:rPr lang="ru-RU" sz="1400" spc="-100" dirty="0">
                <a:latin typeface="Lucida Sans Unicode"/>
                <a:cs typeface="Lucida Sans Unicode"/>
              </a:rPr>
              <a:t>Остаются только присутствие, связь и совсем другой, более тихий мир.</a:t>
            </a:r>
          </a:p>
          <a:p>
            <a:pPr marL="15875" marR="48260">
              <a:spcBef>
                <a:spcPts val="2055"/>
              </a:spcBef>
            </a:pPr>
            <a:r>
              <a:rPr lang="ru-RU" sz="1400" dirty="0">
                <a:solidFill>
                  <a:srgbClr val="261200"/>
                </a:solidFill>
                <a:latin typeface="Trebuchet MS"/>
                <a:cs typeface="Trebuchet MS"/>
              </a:rPr>
              <a:t>Расположенный в самой западной части Мальдив, на удалённом острове </a:t>
            </a:r>
            <a:r>
              <a:rPr lang="ru-RU" sz="1400" dirty="0" err="1">
                <a:solidFill>
                  <a:srgbClr val="261200"/>
                </a:solidFill>
                <a:latin typeface="Trebuchet MS"/>
                <a:cs typeface="Trebuchet MS"/>
              </a:rPr>
              <a:t>Дхиппаруфуши</a:t>
            </a:r>
            <a:r>
              <a:rPr lang="ru-RU" sz="1400" dirty="0">
                <a:solidFill>
                  <a:srgbClr val="261200"/>
                </a:solidFill>
                <a:latin typeface="Trebuchet MS"/>
                <a:cs typeface="Trebuchet MS"/>
              </a:rPr>
              <a:t>, </a:t>
            </a:r>
            <a:r>
              <a:rPr lang="en" sz="1400" dirty="0" err="1">
                <a:solidFill>
                  <a:srgbClr val="261200"/>
                </a:solidFill>
                <a:latin typeface="Trebuchet MS"/>
                <a:cs typeface="Trebuchet MS"/>
              </a:rPr>
              <a:t>Soneva</a:t>
            </a:r>
            <a:r>
              <a:rPr lang="en" sz="1400" dirty="0">
                <a:solidFill>
                  <a:srgbClr val="261200"/>
                </a:solidFill>
                <a:latin typeface="Trebuchet MS"/>
                <a:cs typeface="Trebuchet MS"/>
              </a:rPr>
              <a:t> Secret </a:t>
            </a:r>
            <a:r>
              <a:rPr lang="ru-RU" sz="1400" dirty="0">
                <a:solidFill>
                  <a:srgbClr val="261200"/>
                </a:solidFill>
                <a:latin typeface="Trebuchet MS"/>
                <a:cs typeface="Trebuchet MS"/>
              </a:rPr>
              <a:t>создан вокруг открытости, тишины и ощущения полного отдаления от повседневности. Здесь время замедляется, а природа задаёт направление, в то время как каждое впечатление раскрывается с тихой интуицией, абсолютной деликатностью и лёгкой заботой, определяющей самый редкий вид роскоши</a:t>
            </a:r>
            <a:r>
              <a:rPr sz="1400" spc="-10" dirty="0">
                <a:solidFill>
                  <a:srgbClr val="261200"/>
                </a:solidFill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</p:txBody>
      </p:sp>
      <p:pic>
        <p:nvPicPr>
          <p:cNvPr id="3" name="object 3" descr="A large house is built on stilts over the water.  AI generated cont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36004" y="0"/>
            <a:ext cx="6335991" cy="89999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63999" y="5759983"/>
            <a:ext cx="1728000" cy="259200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92006" y="5759983"/>
            <a:ext cx="1726196" cy="259200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912000" y="8706253"/>
            <a:ext cx="5469255" cy="117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10"/>
              </a:lnSpc>
            </a:pPr>
            <a:r>
              <a:rPr sz="800" spc="235" dirty="0">
                <a:solidFill>
                  <a:srgbClr val="261200"/>
                </a:solidFill>
                <a:latin typeface="Trebuchet MS"/>
                <a:cs typeface="Trebuchet MS"/>
              </a:rPr>
              <a:t>202</a:t>
            </a:r>
            <a:r>
              <a:rPr sz="800" spc="-38915" dirty="0">
                <a:solidFill>
                  <a:srgbClr val="261200"/>
                </a:solidFill>
                <a:latin typeface="Trebuchet MS"/>
                <a:cs typeface="Trebuchet MS"/>
              </a:rPr>
              <a:t>6</a:t>
            </a:r>
            <a:r>
              <a:rPr sz="800" spc="260" dirty="0">
                <a:solidFill>
                  <a:srgbClr val="261200"/>
                </a:solidFill>
                <a:latin typeface="Trebuchet MS"/>
                <a:cs typeface="Trebuchet MS"/>
              </a:rPr>
              <a:t>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311661" y="8693553"/>
            <a:ext cx="8509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50" dirty="0">
                <a:solidFill>
                  <a:srgbClr val="261200"/>
                </a:solidFill>
                <a:latin typeface="Trebuchet MS"/>
                <a:cs typeface="Trebuchet MS"/>
              </a:rPr>
              <a:t>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2"/>
            <a:ext cx="12671996" cy="900000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023595" y="6378892"/>
            <a:ext cx="342900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3830" algn="just">
              <a:lnSpc>
                <a:spcPct val="100000"/>
              </a:lnSpc>
              <a:spcBef>
                <a:spcPts val="100"/>
              </a:spcBef>
            </a:pPr>
            <a:r>
              <a:rPr lang="en" sz="1200" dirty="0" err="1">
                <a:solidFill>
                  <a:srgbClr val="FFFAF9"/>
                </a:solidFill>
                <a:latin typeface="Trebuchet MS"/>
                <a:cs typeface="Trebuchet MS"/>
              </a:rPr>
              <a:t>Soneva</a:t>
            </a:r>
            <a:r>
              <a:rPr lang="en" sz="1200" dirty="0">
                <a:solidFill>
                  <a:srgbClr val="FFFAF9"/>
                </a:solidFill>
                <a:latin typeface="Trebuchet MS"/>
                <a:cs typeface="Trebuchet MS"/>
              </a:rPr>
              <a:t> Secret — </a:t>
            </a:r>
            <a:r>
              <a:rPr lang="ru-RU" sz="1200" dirty="0">
                <a:solidFill>
                  <a:srgbClr val="FFFAF9"/>
                </a:solidFill>
                <a:latin typeface="Trebuchet MS"/>
                <a:cs typeface="Trebuchet MS"/>
              </a:rPr>
              <a:t>самое камерное выражение философии </a:t>
            </a:r>
            <a:r>
              <a:rPr lang="en" sz="1200" dirty="0" err="1">
                <a:solidFill>
                  <a:srgbClr val="FFFAF9"/>
                </a:solidFill>
                <a:latin typeface="Trebuchet MS"/>
                <a:cs typeface="Trebuchet MS"/>
              </a:rPr>
              <a:t>Soneva</a:t>
            </a:r>
            <a:r>
              <a:rPr lang="en" sz="1200" dirty="0">
                <a:solidFill>
                  <a:srgbClr val="FFFAF9"/>
                </a:solidFill>
                <a:latin typeface="Trebuchet MS"/>
                <a:cs typeface="Trebuchet MS"/>
              </a:rPr>
              <a:t>: </a:t>
            </a:r>
            <a:r>
              <a:rPr lang="ru-RU" sz="1200" dirty="0">
                <a:solidFill>
                  <a:srgbClr val="FFFAF9"/>
                </a:solidFill>
                <a:latin typeface="Trebuchet MS"/>
                <a:cs typeface="Trebuchet MS"/>
              </a:rPr>
              <a:t>частный островной ретрит, где исключительное уединение встречается с глубоко персонализированным гостеприимством. Созданный в утончённом масштабе, курорт включает всего тринадцать вилл, что </a:t>
            </a:r>
            <a:r>
              <a:rPr lang="ru-RU" sz="1200" dirty="0" err="1">
                <a:solidFill>
                  <a:srgbClr val="FFFAF9"/>
                </a:solidFill>
                <a:latin typeface="Trebuchet MS"/>
                <a:cs typeface="Trebuchet MS"/>
              </a:rPr>
              <a:t>создавает</a:t>
            </a:r>
            <a:r>
              <a:rPr lang="ru-RU" sz="1200" dirty="0">
                <a:solidFill>
                  <a:srgbClr val="FFFAF9"/>
                </a:solidFill>
                <a:latin typeface="Trebuchet MS"/>
                <a:cs typeface="Trebuchet MS"/>
              </a:rPr>
              <a:t> ощущение безграничного пространства и спокойствия, где каждая деталь кажется осознанной.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35" dirty="0">
                <a:solidFill>
                  <a:srgbClr val="F8F2E9"/>
                </a:solidFill>
              </a:rPr>
              <a:t> </a:t>
            </a:r>
            <a:r>
              <a:rPr spc="-10" dirty="0">
                <a:solidFill>
                  <a:srgbClr val="F8F2E9"/>
                </a:solidFill>
              </a:rPr>
              <a:t>Secret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313185" y="8693553"/>
            <a:ext cx="8382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50" dirty="0">
                <a:solidFill>
                  <a:srgbClr val="F8F2E9"/>
                </a:solidFill>
                <a:latin typeface="Trebuchet MS"/>
                <a:cs typeface="Trebuchet MS"/>
              </a:rPr>
              <a:t>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75906" y="449995"/>
            <a:ext cx="498221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0" spc="-445" dirty="0">
                <a:solidFill>
                  <a:srgbClr val="F8F2E9"/>
                </a:solidFill>
              </a:rPr>
              <a:t>Скрытый</a:t>
            </a:r>
            <a:endParaRPr sz="8000" dirty="0"/>
          </a:p>
        </p:txBody>
      </p:sp>
      <p:sp>
        <p:nvSpPr>
          <p:cNvPr id="5" name="object 5"/>
          <p:cNvSpPr txBox="1"/>
          <p:nvPr/>
        </p:nvSpPr>
        <p:spPr>
          <a:xfrm>
            <a:off x="275906" y="1440595"/>
            <a:ext cx="498221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0" spc="-590" dirty="0">
                <a:solidFill>
                  <a:srgbClr val="F8F2E9"/>
                </a:solidFill>
                <a:latin typeface="Lucida Sans Unicode"/>
                <a:cs typeface="Lucida Sans Unicode"/>
              </a:rPr>
              <a:t>горизонт</a:t>
            </a:r>
            <a:endParaRPr sz="8000" dirty="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52595" y="6378892"/>
            <a:ext cx="2944410" cy="18851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FFFAF9"/>
                </a:solidFill>
                <a:latin typeface="Trebuchet MS"/>
                <a:cs typeface="Trebuchet MS"/>
              </a:rPr>
              <a:t>Окружённый сияющими бирюзовыми водами и яркой морской жизнью, </a:t>
            </a:r>
            <a:r>
              <a:rPr lang="en" sz="1200" dirty="0" err="1">
                <a:solidFill>
                  <a:srgbClr val="FFFAF9"/>
                </a:solidFill>
                <a:latin typeface="Trebuchet MS"/>
                <a:cs typeface="Trebuchet MS"/>
              </a:rPr>
              <a:t>Soneva</a:t>
            </a:r>
            <a:r>
              <a:rPr lang="en" sz="1200" dirty="0">
                <a:solidFill>
                  <a:srgbClr val="FFFAF9"/>
                </a:solidFill>
                <a:latin typeface="Trebuchet MS"/>
                <a:cs typeface="Trebuchet MS"/>
              </a:rPr>
              <a:t> Secret </a:t>
            </a:r>
            <a:r>
              <a:rPr lang="ru-RU" sz="1200" dirty="0">
                <a:solidFill>
                  <a:srgbClr val="FFFAF9"/>
                </a:solidFill>
                <a:latin typeface="Trebuchet MS"/>
                <a:cs typeface="Trebuchet MS"/>
              </a:rPr>
              <a:t>выстраивает впечатления полностью вокруг гостя — 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FFFAF9"/>
                </a:solidFill>
                <a:latin typeface="Trebuchet MS"/>
                <a:cs typeface="Trebuchet MS"/>
              </a:rPr>
              <a:t>от гастрономических путешествий, созданных специально для вас,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FFFAF9"/>
                </a:solidFill>
                <a:latin typeface="Trebuchet MS"/>
                <a:cs typeface="Trebuchet MS"/>
              </a:rPr>
              <a:t>и ритуалов в приватности вашей виллы до океанских приключений и уединенных моментов, принадлежащих только вам.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75300" y="474974"/>
            <a:ext cx="514760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700" spc="-170" dirty="0"/>
              <a:t>Как добраться в </a:t>
            </a:r>
            <a:r>
              <a:rPr sz="2700" spc="-175" dirty="0" err="1"/>
              <a:t>Soneva</a:t>
            </a:r>
            <a:r>
              <a:rPr sz="2700" spc="-345" dirty="0"/>
              <a:t> </a:t>
            </a:r>
            <a:r>
              <a:rPr sz="2700" spc="-95" dirty="0"/>
              <a:t>Secret</a:t>
            </a:r>
            <a:endParaRPr sz="2700" dirty="0"/>
          </a:p>
        </p:txBody>
      </p:sp>
      <p:sp>
        <p:nvSpPr>
          <p:cNvPr id="3" name="object 3"/>
          <p:cNvSpPr txBox="1"/>
          <p:nvPr/>
        </p:nvSpPr>
        <p:spPr>
          <a:xfrm>
            <a:off x="244683" y="1070985"/>
            <a:ext cx="3425617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545" marR="5080" indent="-30480" algn="just">
              <a:lnSpc>
                <a:spcPct val="100000"/>
              </a:lnSpc>
              <a:spcBef>
                <a:spcPts val="100"/>
              </a:spcBef>
            </a:pPr>
            <a:r>
              <a:rPr lang="ru-RU" sz="1500" spc="-180" dirty="0">
                <a:solidFill>
                  <a:srgbClr val="261200"/>
                </a:solidFill>
                <a:latin typeface="Lucida Sans Unicode"/>
                <a:cs typeface="Lucida Sans Unicode"/>
              </a:rPr>
              <a:t>Гидросамолёт снижается над атоллом </a:t>
            </a:r>
            <a:r>
              <a:rPr lang="ru-RU" sz="1500" spc="-180" dirty="0" err="1">
                <a:solidFill>
                  <a:srgbClr val="261200"/>
                </a:solidFill>
                <a:latin typeface="Lucida Sans Unicode"/>
                <a:cs typeface="Lucida Sans Unicode"/>
              </a:rPr>
              <a:t>Макунуду</a:t>
            </a:r>
            <a:r>
              <a:rPr lang="ru-RU" sz="1500" spc="-180" dirty="0">
                <a:solidFill>
                  <a:srgbClr val="261200"/>
                </a:solidFill>
                <a:latin typeface="Lucida Sans Unicode"/>
                <a:cs typeface="Lucida Sans Unicode"/>
              </a:rPr>
              <a:t>. Один остров. Открытый океан </a:t>
            </a:r>
          </a:p>
          <a:p>
            <a:pPr marL="42545" marR="5080" indent="-30480" algn="just">
              <a:lnSpc>
                <a:spcPct val="100000"/>
              </a:lnSpc>
              <a:spcBef>
                <a:spcPts val="100"/>
              </a:spcBef>
            </a:pPr>
            <a:r>
              <a:rPr lang="ru-RU" sz="1500" spc="-180" dirty="0">
                <a:solidFill>
                  <a:srgbClr val="261200"/>
                </a:solidFill>
                <a:latin typeface="Lucida Sans Unicode"/>
                <a:cs typeface="Lucida Sans Unicode"/>
              </a:rPr>
              <a:t>во всех направлениях — настолько далеко, насколько способен охватить взгляд.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68137" y="4804869"/>
            <a:ext cx="4339890" cy="35984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191135" indent="9525" algn="l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55 минут на гидросамолёте</a:t>
            </a:r>
            <a:b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</a:b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от Международного аэропорта Мале</a:t>
            </a:r>
          </a:p>
          <a:p>
            <a:pPr marL="15240" marR="191135" indent="9525" algn="l">
              <a:lnSpc>
                <a:spcPct val="100000"/>
              </a:lnSpc>
              <a:spcBef>
                <a:spcPts val="100"/>
              </a:spcBef>
            </a:pPr>
            <a:endParaRPr lang="ru-RU" sz="1400" dirty="0">
              <a:solidFill>
                <a:srgbClr val="4E3B26"/>
              </a:solidFill>
              <a:latin typeface="Trebuchet MS"/>
              <a:cs typeface="Trebuchet MS"/>
            </a:endParaRPr>
          </a:p>
          <a:p>
            <a:pPr marL="15240" marR="5080" indent="5080" algn="l">
              <a:lnSpc>
                <a:spcPct val="100000"/>
              </a:lnSpc>
              <a:spcBef>
                <a:spcPts val="1130"/>
              </a:spcBef>
            </a:pP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25 минут на гидросамолёте</a:t>
            </a:r>
            <a:b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</a:b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от Международного аэропорта </a:t>
            </a:r>
            <a:r>
              <a:rPr lang="ru-RU" sz="1400" dirty="0" err="1">
                <a:solidFill>
                  <a:srgbClr val="4E3B26"/>
                </a:solidFill>
                <a:latin typeface="Trebuchet MS"/>
                <a:cs typeface="Trebuchet MS"/>
              </a:rPr>
              <a:t>Маафару</a:t>
            </a:r>
            <a:endParaRPr lang="ru-RU" sz="1400" dirty="0">
              <a:solidFill>
                <a:srgbClr val="4E3B26"/>
              </a:solidFill>
              <a:latin typeface="Trebuchet MS"/>
              <a:cs typeface="Trebuchet MS"/>
            </a:endParaRPr>
          </a:p>
          <a:p>
            <a:pPr marL="15240" marR="5080" indent="5080" algn="l">
              <a:lnSpc>
                <a:spcPct val="100000"/>
              </a:lnSpc>
              <a:spcBef>
                <a:spcPts val="1130"/>
              </a:spcBef>
            </a:pPr>
            <a:endParaRPr lang="ru-RU" sz="1400" dirty="0">
              <a:solidFill>
                <a:srgbClr val="4E3B26"/>
              </a:solidFill>
              <a:latin typeface="Trebuchet MS"/>
              <a:cs typeface="Trebuchet MS"/>
            </a:endParaRPr>
          </a:p>
          <a:p>
            <a:pPr marL="26034" marR="189230" indent="-13970" algn="l">
              <a:lnSpc>
                <a:spcPct val="100000"/>
              </a:lnSpc>
              <a:spcBef>
                <a:spcPts val="1135"/>
              </a:spcBef>
            </a:pPr>
            <a:r>
              <a:rPr lang="ru-RU" sz="1400" spc="90" dirty="0">
                <a:solidFill>
                  <a:srgbClr val="4E3B26"/>
                </a:solidFill>
                <a:latin typeface="Trebuchet MS"/>
                <a:cs typeface="Trebuchet MS"/>
              </a:rPr>
              <a:t>40 минут на гидросамолёте от </a:t>
            </a:r>
            <a:r>
              <a:rPr lang="en" sz="1400" spc="90" dirty="0" err="1">
                <a:solidFill>
                  <a:srgbClr val="4E3B26"/>
                </a:solidFill>
                <a:latin typeface="Trebuchet MS"/>
                <a:cs typeface="Trebuchet MS"/>
              </a:rPr>
              <a:t>Soneva</a:t>
            </a:r>
            <a:r>
              <a:rPr lang="en" sz="1400" spc="90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r>
              <a:rPr lang="en" sz="1400" spc="90" dirty="0" err="1">
                <a:solidFill>
                  <a:srgbClr val="4E3B26"/>
                </a:solidFill>
                <a:latin typeface="Trebuchet MS"/>
                <a:cs typeface="Trebuchet MS"/>
              </a:rPr>
              <a:t>Fushi</a:t>
            </a:r>
            <a:endParaRPr lang="ru-RU" sz="1400" spc="90" dirty="0">
              <a:solidFill>
                <a:srgbClr val="4E3B26"/>
              </a:solidFill>
              <a:latin typeface="Trebuchet MS"/>
              <a:cs typeface="Trebuchet MS"/>
            </a:endParaRPr>
          </a:p>
          <a:p>
            <a:pPr marL="26034" marR="189230" indent="-13970" algn="l">
              <a:lnSpc>
                <a:spcPct val="100000"/>
              </a:lnSpc>
              <a:spcBef>
                <a:spcPts val="1135"/>
              </a:spcBef>
            </a:pPr>
            <a:endParaRPr lang="en" sz="1400" spc="90" dirty="0">
              <a:solidFill>
                <a:srgbClr val="4E3B26"/>
              </a:solidFill>
              <a:latin typeface="Trebuchet MS"/>
              <a:cs typeface="Trebuchet MS"/>
            </a:endParaRPr>
          </a:p>
          <a:p>
            <a:pPr marL="26034" marR="195580" indent="-5715" algn="l">
              <a:lnSpc>
                <a:spcPct val="100000"/>
              </a:lnSpc>
              <a:spcBef>
                <a:spcPts val="1135"/>
              </a:spcBef>
            </a:pP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25 минут на гидросамолёте от </a:t>
            </a:r>
            <a:r>
              <a:rPr lang="en" sz="1400" dirty="0" err="1">
                <a:solidFill>
                  <a:srgbClr val="4E3B26"/>
                </a:solidFill>
                <a:latin typeface="Trebuchet MS"/>
                <a:cs typeface="Trebuchet MS"/>
              </a:rPr>
              <a:t>Soneva</a:t>
            </a:r>
            <a:r>
              <a:rPr lang="en" sz="1400" dirty="0">
                <a:solidFill>
                  <a:srgbClr val="4E3B26"/>
                </a:solidFill>
                <a:latin typeface="Trebuchet MS"/>
                <a:cs typeface="Trebuchet MS"/>
              </a:rPr>
              <a:t> Jani</a:t>
            </a:r>
            <a:endParaRPr lang="ru-RU" sz="1400" dirty="0">
              <a:solidFill>
                <a:srgbClr val="4E3B26"/>
              </a:solidFill>
              <a:latin typeface="Trebuchet MS"/>
              <a:cs typeface="Trebuchet MS"/>
            </a:endParaRPr>
          </a:p>
          <a:p>
            <a:pPr marL="26034" marR="195580" indent="-5715" algn="l">
              <a:lnSpc>
                <a:spcPct val="100000"/>
              </a:lnSpc>
              <a:spcBef>
                <a:spcPts val="1135"/>
              </a:spcBef>
            </a:pPr>
            <a:endParaRPr lang="en" sz="1400" dirty="0">
              <a:solidFill>
                <a:srgbClr val="4E3B26"/>
              </a:solidFill>
              <a:latin typeface="Trebuchet MS"/>
              <a:cs typeface="Trebuchet MS"/>
            </a:endParaRPr>
          </a:p>
          <a:p>
            <a:pPr marL="23495" marR="221615" indent="-8890" algn="l">
              <a:spcBef>
                <a:spcPts val="1135"/>
              </a:spcBef>
            </a:pPr>
            <a:r>
              <a:rPr lang="ru-RU" sz="1400" spc="90" dirty="0">
                <a:solidFill>
                  <a:srgbClr val="4E3B26"/>
                </a:solidFill>
                <a:latin typeface="Trebuchet MS"/>
                <a:cs typeface="Trebuchet MS"/>
              </a:rPr>
              <a:t>Частный лаунж в терминале, исключительно для гостей </a:t>
            </a:r>
            <a:r>
              <a:rPr lang="en" sz="1400" spc="90" dirty="0" err="1">
                <a:solidFill>
                  <a:srgbClr val="4E3B26"/>
                </a:solidFill>
                <a:latin typeface="Trebuchet MS"/>
                <a:cs typeface="Trebuchet MS"/>
              </a:rPr>
              <a:t>Soneva</a:t>
            </a:r>
            <a:endParaRPr lang="en" sz="1400" spc="90" dirty="0">
              <a:solidFill>
                <a:srgbClr val="4E3B26"/>
              </a:solidFill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98290" y="2492542"/>
            <a:ext cx="823594" cy="3352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67335" marR="5080" indent="-255270">
              <a:lnSpc>
                <a:spcPts val="1110"/>
              </a:lnSpc>
              <a:spcBef>
                <a:spcPts val="315"/>
              </a:spcBef>
            </a:pPr>
            <a:r>
              <a:rPr sz="1100" spc="-80" dirty="0">
                <a:solidFill>
                  <a:srgbClr val="6D2B17"/>
                </a:solidFill>
                <a:latin typeface="Lucida Sans Unicode"/>
                <a:cs typeface="Lucida Sans Unicode"/>
              </a:rPr>
              <a:t>Makunudhoo </a:t>
            </a:r>
            <a:r>
              <a:rPr sz="1100" spc="-10" dirty="0">
                <a:solidFill>
                  <a:srgbClr val="6D2B17"/>
                </a:solidFill>
                <a:latin typeface="Lucida Sans Unicode"/>
                <a:cs typeface="Lucida Sans Unicode"/>
              </a:rPr>
              <a:t>Atoll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81919" y="2363397"/>
            <a:ext cx="435609" cy="3352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73025" marR="5080" indent="-60960">
              <a:lnSpc>
                <a:spcPts val="1110"/>
              </a:lnSpc>
              <a:spcBef>
                <a:spcPts val="315"/>
              </a:spcBef>
            </a:pPr>
            <a:r>
              <a:rPr sz="1100" spc="-75" dirty="0">
                <a:solidFill>
                  <a:srgbClr val="A99E81"/>
                </a:solidFill>
                <a:latin typeface="Lucida Sans Unicode"/>
                <a:cs typeface="Lucida Sans Unicode"/>
              </a:rPr>
              <a:t>Noonu </a:t>
            </a:r>
            <a:r>
              <a:rPr sz="1100" spc="-10" dirty="0">
                <a:solidFill>
                  <a:srgbClr val="A99E81"/>
                </a:solidFill>
                <a:latin typeface="Lucida Sans Unicode"/>
                <a:cs typeface="Lucida Sans Unicode"/>
              </a:rPr>
              <a:t>Atoll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827609" y="4199263"/>
            <a:ext cx="31178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5" dirty="0">
                <a:solidFill>
                  <a:srgbClr val="A99E81"/>
                </a:solidFill>
                <a:latin typeface="Lucida Sans Unicode"/>
                <a:cs typeface="Lucida Sans Unicode"/>
              </a:rPr>
              <a:t>Malé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86404" y="3243407"/>
            <a:ext cx="306705" cy="3352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36830">
              <a:lnSpc>
                <a:spcPts val="1110"/>
              </a:lnSpc>
              <a:spcBef>
                <a:spcPts val="315"/>
              </a:spcBef>
            </a:pPr>
            <a:r>
              <a:rPr sz="1100" spc="-25" dirty="0">
                <a:solidFill>
                  <a:srgbClr val="A99E81"/>
                </a:solidFill>
                <a:latin typeface="Lucida Sans Unicode"/>
                <a:cs typeface="Lucida Sans Unicode"/>
              </a:rPr>
              <a:t>Baa </a:t>
            </a:r>
            <a:r>
              <a:rPr sz="1100" spc="-60" dirty="0">
                <a:solidFill>
                  <a:srgbClr val="A99E81"/>
                </a:solidFill>
                <a:latin typeface="Lucida Sans Unicode"/>
                <a:cs typeface="Lucida Sans Unicode"/>
              </a:rPr>
              <a:t>Atoll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037051" y="5780239"/>
            <a:ext cx="643890" cy="715010"/>
          </a:xfrm>
          <a:custGeom>
            <a:avLst/>
            <a:gdLst/>
            <a:ahLst/>
            <a:cxnLst/>
            <a:rect l="l" t="t" r="r" b="b"/>
            <a:pathLst>
              <a:path w="643890" h="715010">
                <a:moveTo>
                  <a:pt x="453999" y="163791"/>
                </a:moveTo>
                <a:lnTo>
                  <a:pt x="429628" y="121259"/>
                </a:lnTo>
                <a:lnTo>
                  <a:pt x="411937" y="95885"/>
                </a:lnTo>
                <a:lnTo>
                  <a:pt x="395516" y="70764"/>
                </a:lnTo>
                <a:lnTo>
                  <a:pt x="375475" y="50203"/>
                </a:lnTo>
                <a:lnTo>
                  <a:pt x="346951" y="38531"/>
                </a:lnTo>
                <a:lnTo>
                  <a:pt x="343611" y="38125"/>
                </a:lnTo>
                <a:lnTo>
                  <a:pt x="337985" y="38125"/>
                </a:lnTo>
                <a:lnTo>
                  <a:pt x="322402" y="41173"/>
                </a:lnTo>
                <a:lnTo>
                  <a:pt x="314375" y="41173"/>
                </a:lnTo>
                <a:lnTo>
                  <a:pt x="310591" y="40716"/>
                </a:lnTo>
                <a:lnTo>
                  <a:pt x="306324" y="39458"/>
                </a:lnTo>
                <a:lnTo>
                  <a:pt x="290322" y="32550"/>
                </a:lnTo>
                <a:lnTo>
                  <a:pt x="260261" y="13665"/>
                </a:lnTo>
                <a:lnTo>
                  <a:pt x="244513" y="6134"/>
                </a:lnTo>
                <a:lnTo>
                  <a:pt x="234518" y="3251"/>
                </a:lnTo>
                <a:lnTo>
                  <a:pt x="224091" y="1358"/>
                </a:lnTo>
                <a:lnTo>
                  <a:pt x="213296" y="317"/>
                </a:lnTo>
                <a:lnTo>
                  <a:pt x="202247" y="0"/>
                </a:lnTo>
                <a:lnTo>
                  <a:pt x="182029" y="812"/>
                </a:lnTo>
                <a:lnTo>
                  <a:pt x="161747" y="2755"/>
                </a:lnTo>
                <a:lnTo>
                  <a:pt x="141871" y="5054"/>
                </a:lnTo>
                <a:lnTo>
                  <a:pt x="122923" y="6934"/>
                </a:lnTo>
                <a:lnTo>
                  <a:pt x="64198" y="28981"/>
                </a:lnTo>
                <a:lnTo>
                  <a:pt x="23342" y="79197"/>
                </a:lnTo>
                <a:lnTo>
                  <a:pt x="0" y="142036"/>
                </a:lnTo>
                <a:lnTo>
                  <a:pt x="1079" y="176695"/>
                </a:lnTo>
                <a:lnTo>
                  <a:pt x="15875" y="203885"/>
                </a:lnTo>
                <a:lnTo>
                  <a:pt x="28384" y="210604"/>
                </a:lnTo>
                <a:lnTo>
                  <a:pt x="40563" y="212585"/>
                </a:lnTo>
                <a:lnTo>
                  <a:pt x="51460" y="216547"/>
                </a:lnTo>
                <a:lnTo>
                  <a:pt x="60109" y="229184"/>
                </a:lnTo>
                <a:lnTo>
                  <a:pt x="61493" y="246392"/>
                </a:lnTo>
                <a:lnTo>
                  <a:pt x="53428" y="257276"/>
                </a:lnTo>
                <a:lnTo>
                  <a:pt x="42481" y="267233"/>
                </a:lnTo>
                <a:lnTo>
                  <a:pt x="35204" y="281647"/>
                </a:lnTo>
                <a:lnTo>
                  <a:pt x="58775" y="332181"/>
                </a:lnTo>
                <a:lnTo>
                  <a:pt x="104825" y="365340"/>
                </a:lnTo>
                <a:lnTo>
                  <a:pt x="121056" y="368858"/>
                </a:lnTo>
                <a:lnTo>
                  <a:pt x="127965" y="368858"/>
                </a:lnTo>
                <a:lnTo>
                  <a:pt x="148247" y="365239"/>
                </a:lnTo>
                <a:lnTo>
                  <a:pt x="164985" y="355498"/>
                </a:lnTo>
                <a:lnTo>
                  <a:pt x="179755" y="341363"/>
                </a:lnTo>
                <a:lnTo>
                  <a:pt x="194195" y="324535"/>
                </a:lnTo>
                <a:lnTo>
                  <a:pt x="225374" y="301256"/>
                </a:lnTo>
                <a:lnTo>
                  <a:pt x="261734" y="289356"/>
                </a:lnTo>
                <a:lnTo>
                  <a:pt x="299313" y="278206"/>
                </a:lnTo>
                <a:lnTo>
                  <a:pt x="334187" y="257175"/>
                </a:lnTo>
                <a:lnTo>
                  <a:pt x="359384" y="240182"/>
                </a:lnTo>
                <a:lnTo>
                  <a:pt x="392976" y="221856"/>
                </a:lnTo>
                <a:lnTo>
                  <a:pt x="426008" y="201714"/>
                </a:lnTo>
                <a:lnTo>
                  <a:pt x="449491" y="179235"/>
                </a:lnTo>
                <a:lnTo>
                  <a:pt x="453948" y="172542"/>
                </a:lnTo>
                <a:lnTo>
                  <a:pt x="453999" y="163791"/>
                </a:lnTo>
                <a:close/>
              </a:path>
              <a:path w="643890" h="715010">
                <a:moveTo>
                  <a:pt x="643331" y="395630"/>
                </a:moveTo>
                <a:lnTo>
                  <a:pt x="642924" y="376516"/>
                </a:lnTo>
                <a:lnTo>
                  <a:pt x="619785" y="368668"/>
                </a:lnTo>
                <a:lnTo>
                  <a:pt x="612495" y="368960"/>
                </a:lnTo>
                <a:lnTo>
                  <a:pt x="572731" y="382460"/>
                </a:lnTo>
                <a:lnTo>
                  <a:pt x="538949" y="410464"/>
                </a:lnTo>
                <a:lnTo>
                  <a:pt x="507707" y="444119"/>
                </a:lnTo>
                <a:lnTo>
                  <a:pt x="475564" y="474560"/>
                </a:lnTo>
                <a:lnTo>
                  <a:pt x="439089" y="492937"/>
                </a:lnTo>
                <a:lnTo>
                  <a:pt x="393484" y="504494"/>
                </a:lnTo>
                <a:lnTo>
                  <a:pt x="354634" y="519391"/>
                </a:lnTo>
                <a:lnTo>
                  <a:pt x="325869" y="541870"/>
                </a:lnTo>
                <a:lnTo>
                  <a:pt x="310527" y="576097"/>
                </a:lnTo>
                <a:lnTo>
                  <a:pt x="311950" y="626262"/>
                </a:lnTo>
                <a:lnTo>
                  <a:pt x="334632" y="671969"/>
                </a:lnTo>
                <a:lnTo>
                  <a:pt x="362458" y="678434"/>
                </a:lnTo>
                <a:lnTo>
                  <a:pt x="378650" y="683196"/>
                </a:lnTo>
                <a:lnTo>
                  <a:pt x="389953" y="691108"/>
                </a:lnTo>
                <a:lnTo>
                  <a:pt x="400786" y="701649"/>
                </a:lnTo>
                <a:lnTo>
                  <a:pt x="412242" y="710857"/>
                </a:lnTo>
                <a:lnTo>
                  <a:pt x="425462" y="714794"/>
                </a:lnTo>
                <a:lnTo>
                  <a:pt x="428510" y="714654"/>
                </a:lnTo>
                <a:lnTo>
                  <a:pt x="446417" y="709764"/>
                </a:lnTo>
                <a:lnTo>
                  <a:pt x="459079" y="703275"/>
                </a:lnTo>
                <a:lnTo>
                  <a:pt x="468998" y="694588"/>
                </a:lnTo>
                <a:lnTo>
                  <a:pt x="484492" y="673239"/>
                </a:lnTo>
                <a:lnTo>
                  <a:pt x="492048" y="666648"/>
                </a:lnTo>
                <a:lnTo>
                  <a:pt x="499745" y="663105"/>
                </a:lnTo>
                <a:lnTo>
                  <a:pt x="507593" y="662038"/>
                </a:lnTo>
                <a:lnTo>
                  <a:pt x="514629" y="662736"/>
                </a:lnTo>
                <a:lnTo>
                  <a:pt x="521754" y="664565"/>
                </a:lnTo>
                <a:lnTo>
                  <a:pt x="528993" y="667143"/>
                </a:lnTo>
                <a:lnTo>
                  <a:pt x="543699" y="673049"/>
                </a:lnTo>
                <a:lnTo>
                  <a:pt x="551180" y="675627"/>
                </a:lnTo>
                <a:lnTo>
                  <a:pt x="558723" y="677443"/>
                </a:lnTo>
                <a:lnTo>
                  <a:pt x="566331" y="678129"/>
                </a:lnTo>
                <a:lnTo>
                  <a:pt x="573468" y="678129"/>
                </a:lnTo>
                <a:lnTo>
                  <a:pt x="580682" y="676160"/>
                </a:lnTo>
                <a:lnTo>
                  <a:pt x="587959" y="670839"/>
                </a:lnTo>
                <a:lnTo>
                  <a:pt x="604570" y="645998"/>
                </a:lnTo>
                <a:lnTo>
                  <a:pt x="604469" y="615899"/>
                </a:lnTo>
                <a:lnTo>
                  <a:pt x="597865" y="584631"/>
                </a:lnTo>
                <a:lnTo>
                  <a:pt x="594956" y="556348"/>
                </a:lnTo>
                <a:lnTo>
                  <a:pt x="601345" y="527837"/>
                </a:lnTo>
                <a:lnTo>
                  <a:pt x="601230" y="504024"/>
                </a:lnTo>
                <a:lnTo>
                  <a:pt x="602361" y="482676"/>
                </a:lnTo>
                <a:lnTo>
                  <a:pt x="606933" y="462267"/>
                </a:lnTo>
                <a:lnTo>
                  <a:pt x="617156" y="441261"/>
                </a:lnTo>
                <a:lnTo>
                  <a:pt x="631317" y="419417"/>
                </a:lnTo>
                <a:lnTo>
                  <a:pt x="643331" y="395630"/>
                </a:lnTo>
                <a:close/>
              </a:path>
            </a:pathLst>
          </a:custGeom>
          <a:solidFill>
            <a:srgbClr val="E7D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936823" y="5036096"/>
            <a:ext cx="234950" cy="637540"/>
          </a:xfrm>
          <a:custGeom>
            <a:avLst/>
            <a:gdLst/>
            <a:ahLst/>
            <a:cxnLst/>
            <a:rect l="l" t="t" r="r" b="b"/>
            <a:pathLst>
              <a:path w="234950" h="637539">
                <a:moveTo>
                  <a:pt x="223189" y="439102"/>
                </a:moveTo>
                <a:lnTo>
                  <a:pt x="210261" y="366217"/>
                </a:lnTo>
                <a:lnTo>
                  <a:pt x="186474" y="331431"/>
                </a:lnTo>
                <a:lnTo>
                  <a:pt x="143865" y="322465"/>
                </a:lnTo>
                <a:lnTo>
                  <a:pt x="119405" y="324180"/>
                </a:lnTo>
                <a:lnTo>
                  <a:pt x="80797" y="332397"/>
                </a:lnTo>
                <a:lnTo>
                  <a:pt x="38430" y="358889"/>
                </a:lnTo>
                <a:lnTo>
                  <a:pt x="19570" y="395605"/>
                </a:lnTo>
                <a:lnTo>
                  <a:pt x="19900" y="410591"/>
                </a:lnTo>
                <a:lnTo>
                  <a:pt x="24447" y="418160"/>
                </a:lnTo>
                <a:lnTo>
                  <a:pt x="31407" y="424688"/>
                </a:lnTo>
                <a:lnTo>
                  <a:pt x="39001" y="436549"/>
                </a:lnTo>
                <a:lnTo>
                  <a:pt x="42519" y="448614"/>
                </a:lnTo>
                <a:lnTo>
                  <a:pt x="43053" y="460311"/>
                </a:lnTo>
                <a:lnTo>
                  <a:pt x="41821" y="472008"/>
                </a:lnTo>
                <a:lnTo>
                  <a:pt x="40030" y="484098"/>
                </a:lnTo>
                <a:lnTo>
                  <a:pt x="37198" y="524979"/>
                </a:lnTo>
                <a:lnTo>
                  <a:pt x="40640" y="574217"/>
                </a:lnTo>
                <a:lnTo>
                  <a:pt x="55359" y="616546"/>
                </a:lnTo>
                <a:lnTo>
                  <a:pt x="86398" y="636739"/>
                </a:lnTo>
                <a:lnTo>
                  <a:pt x="92557" y="637209"/>
                </a:lnTo>
                <a:lnTo>
                  <a:pt x="95427" y="637209"/>
                </a:lnTo>
                <a:lnTo>
                  <a:pt x="133375" y="622554"/>
                </a:lnTo>
                <a:lnTo>
                  <a:pt x="154292" y="585381"/>
                </a:lnTo>
                <a:lnTo>
                  <a:pt x="158381" y="578662"/>
                </a:lnTo>
                <a:lnTo>
                  <a:pt x="166636" y="572020"/>
                </a:lnTo>
                <a:lnTo>
                  <a:pt x="184061" y="563918"/>
                </a:lnTo>
                <a:lnTo>
                  <a:pt x="192786" y="557517"/>
                </a:lnTo>
                <a:lnTo>
                  <a:pt x="211251" y="526300"/>
                </a:lnTo>
                <a:lnTo>
                  <a:pt x="221119" y="483743"/>
                </a:lnTo>
                <a:lnTo>
                  <a:pt x="223189" y="439102"/>
                </a:lnTo>
                <a:close/>
              </a:path>
              <a:path w="234950" h="637539">
                <a:moveTo>
                  <a:pt x="234670" y="130835"/>
                </a:moveTo>
                <a:lnTo>
                  <a:pt x="218909" y="90144"/>
                </a:lnTo>
                <a:lnTo>
                  <a:pt x="192786" y="61760"/>
                </a:lnTo>
                <a:lnTo>
                  <a:pt x="157975" y="44411"/>
                </a:lnTo>
                <a:lnTo>
                  <a:pt x="153022" y="40005"/>
                </a:lnTo>
                <a:lnTo>
                  <a:pt x="121958" y="8267"/>
                </a:lnTo>
                <a:lnTo>
                  <a:pt x="92290" y="0"/>
                </a:lnTo>
                <a:lnTo>
                  <a:pt x="76530" y="1917"/>
                </a:lnTo>
                <a:lnTo>
                  <a:pt x="60172" y="7454"/>
                </a:lnTo>
                <a:lnTo>
                  <a:pt x="43230" y="16306"/>
                </a:lnTo>
                <a:lnTo>
                  <a:pt x="25704" y="28181"/>
                </a:lnTo>
                <a:lnTo>
                  <a:pt x="0" y="56362"/>
                </a:lnTo>
                <a:lnTo>
                  <a:pt x="127" y="80035"/>
                </a:lnTo>
                <a:lnTo>
                  <a:pt x="16141" y="101650"/>
                </a:lnTo>
                <a:lnTo>
                  <a:pt x="38112" y="123647"/>
                </a:lnTo>
                <a:lnTo>
                  <a:pt x="56083" y="148488"/>
                </a:lnTo>
                <a:lnTo>
                  <a:pt x="60147" y="178600"/>
                </a:lnTo>
                <a:lnTo>
                  <a:pt x="51511" y="203923"/>
                </a:lnTo>
                <a:lnTo>
                  <a:pt x="43446" y="217754"/>
                </a:lnTo>
                <a:lnTo>
                  <a:pt x="43497" y="230454"/>
                </a:lnTo>
                <a:lnTo>
                  <a:pt x="59207" y="252374"/>
                </a:lnTo>
                <a:lnTo>
                  <a:pt x="80225" y="280936"/>
                </a:lnTo>
                <a:lnTo>
                  <a:pt x="92710" y="292633"/>
                </a:lnTo>
                <a:lnTo>
                  <a:pt x="108229" y="297395"/>
                </a:lnTo>
                <a:lnTo>
                  <a:pt x="111836" y="297395"/>
                </a:lnTo>
                <a:lnTo>
                  <a:pt x="142773" y="268503"/>
                </a:lnTo>
                <a:lnTo>
                  <a:pt x="144741" y="251218"/>
                </a:lnTo>
                <a:lnTo>
                  <a:pt x="148297" y="233997"/>
                </a:lnTo>
                <a:lnTo>
                  <a:pt x="159283" y="215823"/>
                </a:lnTo>
                <a:lnTo>
                  <a:pt x="172377" y="209397"/>
                </a:lnTo>
                <a:lnTo>
                  <a:pt x="188353" y="206997"/>
                </a:lnTo>
                <a:lnTo>
                  <a:pt x="207987" y="200888"/>
                </a:lnTo>
                <a:lnTo>
                  <a:pt x="233299" y="171780"/>
                </a:lnTo>
                <a:lnTo>
                  <a:pt x="234670" y="130835"/>
                </a:lnTo>
                <a:close/>
              </a:path>
            </a:pathLst>
          </a:custGeom>
          <a:solidFill>
            <a:srgbClr val="E7D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9683304" y="1485895"/>
            <a:ext cx="1143000" cy="3553460"/>
            <a:chOff x="9683304" y="1485895"/>
            <a:chExt cx="1143000" cy="3553460"/>
          </a:xfrm>
        </p:grpSpPr>
        <p:sp>
          <p:nvSpPr>
            <p:cNvPr id="12" name="object 12"/>
            <p:cNvSpPr/>
            <p:nvPr/>
          </p:nvSpPr>
          <p:spPr>
            <a:xfrm>
              <a:off x="10396567" y="4703746"/>
              <a:ext cx="429895" cy="335280"/>
            </a:xfrm>
            <a:custGeom>
              <a:avLst/>
              <a:gdLst/>
              <a:ahLst/>
              <a:cxnLst/>
              <a:rect l="l" t="t" r="r" b="b"/>
              <a:pathLst>
                <a:path w="429895" h="335279">
                  <a:moveTo>
                    <a:pt x="132009" y="0"/>
                  </a:moveTo>
                  <a:lnTo>
                    <a:pt x="92867" y="7289"/>
                  </a:lnTo>
                  <a:lnTo>
                    <a:pt x="37529" y="68637"/>
                  </a:lnTo>
                  <a:lnTo>
                    <a:pt x="13466" y="109266"/>
                  </a:lnTo>
                  <a:lnTo>
                    <a:pt x="0" y="159131"/>
                  </a:lnTo>
                  <a:lnTo>
                    <a:pt x="4345" y="168200"/>
                  </a:lnTo>
                  <a:lnTo>
                    <a:pt x="13754" y="174138"/>
                  </a:lnTo>
                  <a:lnTo>
                    <a:pt x="28110" y="180517"/>
                  </a:lnTo>
                  <a:lnTo>
                    <a:pt x="47368" y="191235"/>
                  </a:lnTo>
                  <a:lnTo>
                    <a:pt x="58554" y="202145"/>
                  </a:lnTo>
                  <a:lnTo>
                    <a:pt x="66256" y="216018"/>
                  </a:lnTo>
                  <a:lnTo>
                    <a:pt x="75062" y="235623"/>
                  </a:lnTo>
                  <a:lnTo>
                    <a:pt x="88239" y="261700"/>
                  </a:lnTo>
                  <a:lnTo>
                    <a:pt x="125150" y="312602"/>
                  </a:lnTo>
                  <a:lnTo>
                    <a:pt x="161806" y="333768"/>
                  </a:lnTo>
                  <a:lnTo>
                    <a:pt x="174046" y="335203"/>
                  </a:lnTo>
                  <a:lnTo>
                    <a:pt x="196117" y="330633"/>
                  </a:lnTo>
                  <a:lnTo>
                    <a:pt x="216664" y="320251"/>
                  </a:lnTo>
                  <a:lnTo>
                    <a:pt x="238025" y="309052"/>
                  </a:lnTo>
                  <a:lnTo>
                    <a:pt x="262539" y="302031"/>
                  </a:lnTo>
                  <a:lnTo>
                    <a:pt x="287265" y="299362"/>
                  </a:lnTo>
                  <a:lnTo>
                    <a:pt x="312327" y="297365"/>
                  </a:lnTo>
                  <a:lnTo>
                    <a:pt x="337460" y="296114"/>
                  </a:lnTo>
                  <a:lnTo>
                    <a:pt x="364978" y="295681"/>
                  </a:lnTo>
                  <a:lnTo>
                    <a:pt x="398236" y="292364"/>
                  </a:lnTo>
                  <a:lnTo>
                    <a:pt x="417333" y="280749"/>
                  </a:lnTo>
                  <a:lnTo>
                    <a:pt x="426382" y="258337"/>
                  </a:lnTo>
                  <a:lnTo>
                    <a:pt x="429494" y="222631"/>
                  </a:lnTo>
                  <a:lnTo>
                    <a:pt x="429529" y="202358"/>
                  </a:lnTo>
                  <a:lnTo>
                    <a:pt x="426503" y="183673"/>
                  </a:lnTo>
                  <a:lnTo>
                    <a:pt x="417771" y="169970"/>
                  </a:lnTo>
                  <a:lnTo>
                    <a:pt x="400690" y="164642"/>
                  </a:lnTo>
                  <a:lnTo>
                    <a:pt x="397121" y="164642"/>
                  </a:lnTo>
                  <a:lnTo>
                    <a:pt x="358588" y="187351"/>
                  </a:lnTo>
                  <a:lnTo>
                    <a:pt x="346554" y="201964"/>
                  </a:lnTo>
                  <a:lnTo>
                    <a:pt x="332783" y="214414"/>
                  </a:lnTo>
                  <a:lnTo>
                    <a:pt x="323331" y="219734"/>
                  </a:lnTo>
                  <a:lnTo>
                    <a:pt x="314114" y="223302"/>
                  </a:lnTo>
                  <a:lnTo>
                    <a:pt x="305098" y="225306"/>
                  </a:lnTo>
                  <a:lnTo>
                    <a:pt x="296245" y="225933"/>
                  </a:lnTo>
                  <a:lnTo>
                    <a:pt x="282347" y="224542"/>
                  </a:lnTo>
                  <a:lnTo>
                    <a:pt x="241026" y="209778"/>
                  </a:lnTo>
                  <a:lnTo>
                    <a:pt x="214152" y="174142"/>
                  </a:lnTo>
                  <a:lnTo>
                    <a:pt x="213098" y="165620"/>
                  </a:lnTo>
                  <a:lnTo>
                    <a:pt x="209623" y="147018"/>
                  </a:lnTo>
                  <a:lnTo>
                    <a:pt x="202953" y="132802"/>
                  </a:lnTo>
                  <a:lnTo>
                    <a:pt x="195151" y="119088"/>
                  </a:lnTo>
                  <a:lnTo>
                    <a:pt x="188283" y="101993"/>
                  </a:lnTo>
                  <a:lnTo>
                    <a:pt x="188281" y="81771"/>
                  </a:lnTo>
                  <a:lnTo>
                    <a:pt x="197177" y="66594"/>
                  </a:lnTo>
                  <a:lnTo>
                    <a:pt x="207719" y="52600"/>
                  </a:lnTo>
                  <a:lnTo>
                    <a:pt x="212654" y="35928"/>
                  </a:lnTo>
                  <a:lnTo>
                    <a:pt x="204955" y="20102"/>
                  </a:lnTo>
                  <a:lnTo>
                    <a:pt x="185681" y="8886"/>
                  </a:lnTo>
                  <a:lnTo>
                    <a:pt x="159731" y="2209"/>
                  </a:lnTo>
                  <a:lnTo>
                    <a:pt x="132009" y="0"/>
                  </a:lnTo>
                  <a:close/>
                </a:path>
              </a:pathLst>
            </a:custGeom>
            <a:solidFill>
              <a:srgbClr val="E7D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83304" y="1485895"/>
              <a:ext cx="1102106" cy="3436099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10498655" y="5090711"/>
            <a:ext cx="71120" cy="55244"/>
          </a:xfrm>
          <a:custGeom>
            <a:avLst/>
            <a:gdLst/>
            <a:ahLst/>
            <a:cxnLst/>
            <a:rect l="l" t="t" r="r" b="b"/>
            <a:pathLst>
              <a:path w="71120" h="55245">
                <a:moveTo>
                  <a:pt x="41859" y="0"/>
                </a:moveTo>
                <a:lnTo>
                  <a:pt x="38125" y="0"/>
                </a:lnTo>
                <a:lnTo>
                  <a:pt x="24804" y="1514"/>
                </a:lnTo>
                <a:lnTo>
                  <a:pt x="13019" y="6105"/>
                </a:lnTo>
                <a:lnTo>
                  <a:pt x="4255" y="13844"/>
                </a:lnTo>
                <a:lnTo>
                  <a:pt x="0" y="24803"/>
                </a:lnTo>
                <a:lnTo>
                  <a:pt x="3483" y="36946"/>
                </a:lnTo>
                <a:lnTo>
                  <a:pt x="14885" y="46548"/>
                </a:lnTo>
                <a:lnTo>
                  <a:pt x="30862" y="52860"/>
                </a:lnTo>
                <a:lnTo>
                  <a:pt x="48069" y="55130"/>
                </a:lnTo>
                <a:lnTo>
                  <a:pt x="57492" y="55130"/>
                </a:lnTo>
                <a:lnTo>
                  <a:pt x="65900" y="52844"/>
                </a:lnTo>
                <a:lnTo>
                  <a:pt x="70586" y="47663"/>
                </a:lnTo>
                <a:lnTo>
                  <a:pt x="70586" y="27520"/>
                </a:lnTo>
                <a:lnTo>
                  <a:pt x="41859" y="0"/>
                </a:lnTo>
                <a:close/>
              </a:path>
            </a:pathLst>
          </a:custGeom>
          <a:solidFill>
            <a:srgbClr val="E7D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460296" y="5191673"/>
            <a:ext cx="264160" cy="397510"/>
          </a:xfrm>
          <a:custGeom>
            <a:avLst/>
            <a:gdLst/>
            <a:ahLst/>
            <a:cxnLst/>
            <a:rect l="l" t="t" r="r" b="b"/>
            <a:pathLst>
              <a:path w="264159" h="397510">
                <a:moveTo>
                  <a:pt x="99720" y="0"/>
                </a:moveTo>
                <a:lnTo>
                  <a:pt x="46310" y="7263"/>
                </a:lnTo>
                <a:lnTo>
                  <a:pt x="23838" y="39401"/>
                </a:lnTo>
                <a:lnTo>
                  <a:pt x="22263" y="68237"/>
                </a:lnTo>
                <a:lnTo>
                  <a:pt x="18477" y="112988"/>
                </a:lnTo>
                <a:lnTo>
                  <a:pt x="10102" y="156398"/>
                </a:lnTo>
                <a:lnTo>
                  <a:pt x="2242" y="199730"/>
                </a:lnTo>
                <a:lnTo>
                  <a:pt x="0" y="244246"/>
                </a:lnTo>
                <a:lnTo>
                  <a:pt x="1574" y="272018"/>
                </a:lnTo>
                <a:lnTo>
                  <a:pt x="6265" y="329235"/>
                </a:lnTo>
                <a:lnTo>
                  <a:pt x="11767" y="373798"/>
                </a:lnTo>
                <a:lnTo>
                  <a:pt x="46545" y="396468"/>
                </a:lnTo>
                <a:lnTo>
                  <a:pt x="51320" y="396976"/>
                </a:lnTo>
                <a:lnTo>
                  <a:pt x="55778" y="396976"/>
                </a:lnTo>
                <a:lnTo>
                  <a:pt x="92354" y="381076"/>
                </a:lnTo>
                <a:lnTo>
                  <a:pt x="116535" y="323000"/>
                </a:lnTo>
                <a:lnTo>
                  <a:pt x="127351" y="294427"/>
                </a:lnTo>
                <a:lnTo>
                  <a:pt x="149174" y="277774"/>
                </a:lnTo>
                <a:lnTo>
                  <a:pt x="153530" y="276656"/>
                </a:lnTo>
                <a:lnTo>
                  <a:pt x="157251" y="276225"/>
                </a:lnTo>
                <a:lnTo>
                  <a:pt x="165671" y="276225"/>
                </a:lnTo>
                <a:lnTo>
                  <a:pt x="176542" y="279463"/>
                </a:lnTo>
                <a:lnTo>
                  <a:pt x="179463" y="280542"/>
                </a:lnTo>
                <a:lnTo>
                  <a:pt x="182537" y="280542"/>
                </a:lnTo>
                <a:lnTo>
                  <a:pt x="212198" y="252605"/>
                </a:lnTo>
                <a:lnTo>
                  <a:pt x="228980" y="207949"/>
                </a:lnTo>
                <a:lnTo>
                  <a:pt x="235330" y="188912"/>
                </a:lnTo>
                <a:lnTo>
                  <a:pt x="246460" y="161869"/>
                </a:lnTo>
                <a:lnTo>
                  <a:pt x="257509" y="130005"/>
                </a:lnTo>
                <a:lnTo>
                  <a:pt x="263775" y="97409"/>
                </a:lnTo>
                <a:lnTo>
                  <a:pt x="260553" y="68173"/>
                </a:lnTo>
                <a:lnTo>
                  <a:pt x="252042" y="52573"/>
                </a:lnTo>
                <a:lnTo>
                  <a:pt x="241076" y="43611"/>
                </a:lnTo>
                <a:lnTo>
                  <a:pt x="228240" y="39527"/>
                </a:lnTo>
                <a:lnTo>
                  <a:pt x="214122" y="38557"/>
                </a:lnTo>
                <a:lnTo>
                  <a:pt x="191249" y="39090"/>
                </a:lnTo>
                <a:lnTo>
                  <a:pt x="183730" y="39090"/>
                </a:lnTo>
                <a:lnTo>
                  <a:pt x="147497" y="21339"/>
                </a:lnTo>
                <a:lnTo>
                  <a:pt x="138526" y="12000"/>
                </a:lnTo>
                <a:lnTo>
                  <a:pt x="127444" y="4419"/>
                </a:lnTo>
                <a:lnTo>
                  <a:pt x="121437" y="2293"/>
                </a:lnTo>
                <a:lnTo>
                  <a:pt x="114649" y="933"/>
                </a:lnTo>
                <a:lnTo>
                  <a:pt x="107327" y="211"/>
                </a:lnTo>
                <a:lnTo>
                  <a:pt x="99720" y="0"/>
                </a:lnTo>
                <a:close/>
              </a:path>
            </a:pathLst>
          </a:custGeom>
          <a:solidFill>
            <a:srgbClr val="E7D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785410" y="1923046"/>
            <a:ext cx="330200" cy="158115"/>
          </a:xfrm>
          <a:custGeom>
            <a:avLst/>
            <a:gdLst/>
            <a:ahLst/>
            <a:cxnLst/>
            <a:rect l="l" t="t" r="r" b="b"/>
            <a:pathLst>
              <a:path w="330200" h="158114">
                <a:moveTo>
                  <a:pt x="34798" y="698"/>
                </a:moveTo>
                <a:lnTo>
                  <a:pt x="34442" y="0"/>
                </a:lnTo>
                <a:lnTo>
                  <a:pt x="23190" y="0"/>
                </a:lnTo>
                <a:lnTo>
                  <a:pt x="22847" y="698"/>
                </a:lnTo>
                <a:lnTo>
                  <a:pt x="24079" y="8267"/>
                </a:lnTo>
                <a:lnTo>
                  <a:pt x="24434" y="13017"/>
                </a:lnTo>
                <a:lnTo>
                  <a:pt x="24434" y="89547"/>
                </a:lnTo>
                <a:lnTo>
                  <a:pt x="23279" y="112395"/>
                </a:lnTo>
                <a:lnTo>
                  <a:pt x="19329" y="129514"/>
                </a:lnTo>
                <a:lnTo>
                  <a:pt x="11823" y="143370"/>
                </a:lnTo>
                <a:lnTo>
                  <a:pt x="0" y="156413"/>
                </a:lnTo>
                <a:lnTo>
                  <a:pt x="1054" y="157822"/>
                </a:lnTo>
                <a:lnTo>
                  <a:pt x="18389" y="142074"/>
                </a:lnTo>
                <a:lnTo>
                  <a:pt x="28079" y="126238"/>
                </a:lnTo>
                <a:lnTo>
                  <a:pt x="32296" y="106705"/>
                </a:lnTo>
                <a:lnTo>
                  <a:pt x="33223" y="79870"/>
                </a:lnTo>
                <a:lnTo>
                  <a:pt x="33223" y="13017"/>
                </a:lnTo>
                <a:lnTo>
                  <a:pt x="33566" y="8267"/>
                </a:lnTo>
                <a:lnTo>
                  <a:pt x="34798" y="698"/>
                </a:lnTo>
                <a:close/>
              </a:path>
              <a:path w="330200" h="158114">
                <a:moveTo>
                  <a:pt x="168071" y="126047"/>
                </a:moveTo>
                <a:lnTo>
                  <a:pt x="148971" y="88379"/>
                </a:lnTo>
                <a:lnTo>
                  <a:pt x="146761" y="83540"/>
                </a:lnTo>
                <a:lnTo>
                  <a:pt x="136525" y="61099"/>
                </a:lnTo>
                <a:lnTo>
                  <a:pt x="136525" y="80772"/>
                </a:lnTo>
                <a:lnTo>
                  <a:pt x="134734" y="83540"/>
                </a:lnTo>
                <a:lnTo>
                  <a:pt x="80035" y="83540"/>
                </a:lnTo>
                <a:lnTo>
                  <a:pt x="108572" y="21145"/>
                </a:lnTo>
                <a:lnTo>
                  <a:pt x="109372" y="21145"/>
                </a:lnTo>
                <a:lnTo>
                  <a:pt x="136525" y="80772"/>
                </a:lnTo>
                <a:lnTo>
                  <a:pt x="136525" y="61099"/>
                </a:lnTo>
                <a:lnTo>
                  <a:pt x="118313" y="21145"/>
                </a:lnTo>
                <a:lnTo>
                  <a:pt x="116522" y="17233"/>
                </a:lnTo>
                <a:lnTo>
                  <a:pt x="108953" y="228"/>
                </a:lnTo>
                <a:lnTo>
                  <a:pt x="108648" y="0"/>
                </a:lnTo>
                <a:lnTo>
                  <a:pt x="97409" y="0"/>
                </a:lnTo>
                <a:lnTo>
                  <a:pt x="97180" y="228"/>
                </a:lnTo>
                <a:lnTo>
                  <a:pt x="97180" y="660"/>
                </a:lnTo>
                <a:lnTo>
                  <a:pt x="97358" y="889"/>
                </a:lnTo>
                <a:lnTo>
                  <a:pt x="100672" y="3860"/>
                </a:lnTo>
                <a:lnTo>
                  <a:pt x="104965" y="9067"/>
                </a:lnTo>
                <a:lnTo>
                  <a:pt x="104965" y="13817"/>
                </a:lnTo>
                <a:lnTo>
                  <a:pt x="104368" y="15824"/>
                </a:lnTo>
                <a:lnTo>
                  <a:pt x="69646" y="92506"/>
                </a:lnTo>
                <a:lnTo>
                  <a:pt x="52578" y="126047"/>
                </a:lnTo>
                <a:lnTo>
                  <a:pt x="52514" y="126771"/>
                </a:lnTo>
                <a:lnTo>
                  <a:pt x="52730" y="126936"/>
                </a:lnTo>
                <a:lnTo>
                  <a:pt x="65239" y="126936"/>
                </a:lnTo>
                <a:lnTo>
                  <a:pt x="65405" y="126771"/>
                </a:lnTo>
                <a:lnTo>
                  <a:pt x="65557" y="126771"/>
                </a:lnTo>
                <a:lnTo>
                  <a:pt x="77812" y="88379"/>
                </a:lnTo>
                <a:lnTo>
                  <a:pt x="139039" y="88379"/>
                </a:lnTo>
                <a:lnTo>
                  <a:pt x="153212" y="126047"/>
                </a:lnTo>
                <a:lnTo>
                  <a:pt x="153225" y="126771"/>
                </a:lnTo>
                <a:lnTo>
                  <a:pt x="153377" y="126771"/>
                </a:lnTo>
                <a:lnTo>
                  <a:pt x="153543" y="126936"/>
                </a:lnTo>
                <a:lnTo>
                  <a:pt x="167817" y="126936"/>
                </a:lnTo>
                <a:lnTo>
                  <a:pt x="168071" y="126771"/>
                </a:lnTo>
                <a:lnTo>
                  <a:pt x="168071" y="126047"/>
                </a:lnTo>
                <a:close/>
              </a:path>
              <a:path w="330200" h="158114">
                <a:moveTo>
                  <a:pt x="288810" y="330"/>
                </a:moveTo>
                <a:lnTo>
                  <a:pt x="288480" y="0"/>
                </a:lnTo>
                <a:lnTo>
                  <a:pt x="288074" y="0"/>
                </a:lnTo>
                <a:lnTo>
                  <a:pt x="278549" y="0"/>
                </a:lnTo>
                <a:lnTo>
                  <a:pt x="278218" y="330"/>
                </a:lnTo>
                <a:lnTo>
                  <a:pt x="279476" y="7632"/>
                </a:lnTo>
                <a:lnTo>
                  <a:pt x="280162" y="14211"/>
                </a:lnTo>
                <a:lnTo>
                  <a:pt x="280454" y="21310"/>
                </a:lnTo>
                <a:lnTo>
                  <a:pt x="280517" y="106070"/>
                </a:lnTo>
                <a:lnTo>
                  <a:pt x="279679" y="106387"/>
                </a:lnTo>
                <a:lnTo>
                  <a:pt x="184696" y="165"/>
                </a:lnTo>
                <a:lnTo>
                  <a:pt x="172796" y="76"/>
                </a:lnTo>
                <a:lnTo>
                  <a:pt x="172605" y="673"/>
                </a:lnTo>
                <a:lnTo>
                  <a:pt x="178638" y="3632"/>
                </a:lnTo>
                <a:lnTo>
                  <a:pt x="185496" y="11391"/>
                </a:lnTo>
                <a:lnTo>
                  <a:pt x="185432" y="103593"/>
                </a:lnTo>
                <a:lnTo>
                  <a:pt x="185127" y="111506"/>
                </a:lnTo>
                <a:lnTo>
                  <a:pt x="184404" y="118884"/>
                </a:lnTo>
                <a:lnTo>
                  <a:pt x="183095" y="125895"/>
                </a:lnTo>
                <a:lnTo>
                  <a:pt x="183565" y="126860"/>
                </a:lnTo>
                <a:lnTo>
                  <a:pt x="193344" y="126860"/>
                </a:lnTo>
                <a:lnTo>
                  <a:pt x="193624" y="126568"/>
                </a:lnTo>
                <a:lnTo>
                  <a:pt x="192455" y="119037"/>
                </a:lnTo>
                <a:lnTo>
                  <a:pt x="191833" y="111607"/>
                </a:lnTo>
                <a:lnTo>
                  <a:pt x="191554" y="103657"/>
                </a:lnTo>
                <a:lnTo>
                  <a:pt x="191503" y="22504"/>
                </a:lnTo>
                <a:lnTo>
                  <a:pt x="192354" y="22199"/>
                </a:lnTo>
                <a:lnTo>
                  <a:pt x="285661" y="126771"/>
                </a:lnTo>
                <a:lnTo>
                  <a:pt x="286524" y="126720"/>
                </a:lnTo>
                <a:lnTo>
                  <a:pt x="286575" y="21310"/>
                </a:lnTo>
                <a:lnTo>
                  <a:pt x="286867" y="14198"/>
                </a:lnTo>
                <a:lnTo>
                  <a:pt x="287553" y="7620"/>
                </a:lnTo>
                <a:lnTo>
                  <a:pt x="288810" y="330"/>
                </a:lnTo>
                <a:close/>
              </a:path>
              <a:path w="330200" h="158114">
                <a:moveTo>
                  <a:pt x="329793" y="508"/>
                </a:moveTo>
                <a:lnTo>
                  <a:pt x="319417" y="508"/>
                </a:lnTo>
                <a:lnTo>
                  <a:pt x="319417" y="8128"/>
                </a:lnTo>
                <a:lnTo>
                  <a:pt x="320243" y="8128"/>
                </a:lnTo>
                <a:lnTo>
                  <a:pt x="320243" y="13208"/>
                </a:lnTo>
                <a:lnTo>
                  <a:pt x="320408" y="13208"/>
                </a:lnTo>
                <a:lnTo>
                  <a:pt x="320408" y="113538"/>
                </a:lnTo>
                <a:lnTo>
                  <a:pt x="320243" y="113538"/>
                </a:lnTo>
                <a:lnTo>
                  <a:pt x="320243" y="118618"/>
                </a:lnTo>
                <a:lnTo>
                  <a:pt x="319430" y="118618"/>
                </a:lnTo>
                <a:lnTo>
                  <a:pt x="319430" y="126238"/>
                </a:lnTo>
                <a:lnTo>
                  <a:pt x="329780" y="126238"/>
                </a:lnTo>
                <a:lnTo>
                  <a:pt x="329780" y="118618"/>
                </a:lnTo>
                <a:lnTo>
                  <a:pt x="328980" y="118618"/>
                </a:lnTo>
                <a:lnTo>
                  <a:pt x="328980" y="113538"/>
                </a:lnTo>
                <a:lnTo>
                  <a:pt x="328815" y="113538"/>
                </a:lnTo>
                <a:lnTo>
                  <a:pt x="328815" y="13208"/>
                </a:lnTo>
                <a:lnTo>
                  <a:pt x="328980" y="13208"/>
                </a:lnTo>
                <a:lnTo>
                  <a:pt x="328980" y="8128"/>
                </a:lnTo>
                <a:lnTo>
                  <a:pt x="329793" y="8128"/>
                </a:lnTo>
                <a:lnTo>
                  <a:pt x="329793" y="508"/>
                </a:lnTo>
                <a:close/>
              </a:path>
            </a:pathLst>
          </a:custGeom>
          <a:solidFill>
            <a:srgbClr val="6D2B1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084801" y="1923122"/>
            <a:ext cx="634365" cy="127000"/>
          </a:xfrm>
          <a:custGeom>
            <a:avLst/>
            <a:gdLst/>
            <a:ahLst/>
            <a:cxnLst/>
            <a:rect l="l" t="t" r="r" b="b"/>
            <a:pathLst>
              <a:path w="634365" h="127000">
                <a:moveTo>
                  <a:pt x="75615" y="93751"/>
                </a:moveTo>
                <a:lnTo>
                  <a:pt x="53835" y="61849"/>
                </a:lnTo>
                <a:lnTo>
                  <a:pt x="29121" y="50723"/>
                </a:lnTo>
                <a:lnTo>
                  <a:pt x="18592" y="44767"/>
                </a:lnTo>
                <a:lnTo>
                  <a:pt x="11188" y="36804"/>
                </a:lnTo>
                <a:lnTo>
                  <a:pt x="8394" y="25552"/>
                </a:lnTo>
                <a:lnTo>
                  <a:pt x="9779" y="17640"/>
                </a:lnTo>
                <a:lnTo>
                  <a:pt x="9842" y="17297"/>
                </a:lnTo>
                <a:lnTo>
                  <a:pt x="14401" y="10223"/>
                </a:lnTo>
                <a:lnTo>
                  <a:pt x="22529" y="5143"/>
                </a:lnTo>
                <a:lnTo>
                  <a:pt x="34455" y="3251"/>
                </a:lnTo>
                <a:lnTo>
                  <a:pt x="38023" y="3251"/>
                </a:lnTo>
                <a:lnTo>
                  <a:pt x="62534" y="23723"/>
                </a:lnTo>
                <a:lnTo>
                  <a:pt x="63055" y="23723"/>
                </a:lnTo>
                <a:lnTo>
                  <a:pt x="40233" y="0"/>
                </a:lnTo>
                <a:lnTo>
                  <a:pt x="36499" y="0"/>
                </a:lnTo>
                <a:lnTo>
                  <a:pt x="22491" y="1752"/>
                </a:lnTo>
                <a:lnTo>
                  <a:pt x="11226" y="7175"/>
                </a:lnTo>
                <a:lnTo>
                  <a:pt x="3987" y="16129"/>
                </a:lnTo>
                <a:lnTo>
                  <a:pt x="1422" y="28536"/>
                </a:lnTo>
                <a:lnTo>
                  <a:pt x="4330" y="41859"/>
                </a:lnTo>
                <a:lnTo>
                  <a:pt x="11976" y="51269"/>
                </a:lnTo>
                <a:lnTo>
                  <a:pt x="22771" y="58089"/>
                </a:lnTo>
                <a:lnTo>
                  <a:pt x="46926" y="69011"/>
                </a:lnTo>
                <a:lnTo>
                  <a:pt x="57061" y="75501"/>
                </a:lnTo>
                <a:lnTo>
                  <a:pt x="64160" y="84416"/>
                </a:lnTo>
                <a:lnTo>
                  <a:pt x="66827" y="97078"/>
                </a:lnTo>
                <a:lnTo>
                  <a:pt x="64985" y="107924"/>
                </a:lnTo>
                <a:lnTo>
                  <a:pt x="59855" y="115620"/>
                </a:lnTo>
                <a:lnTo>
                  <a:pt x="59321" y="116293"/>
                </a:lnTo>
                <a:lnTo>
                  <a:pt x="50228" y="121500"/>
                </a:lnTo>
                <a:lnTo>
                  <a:pt x="36474" y="123482"/>
                </a:lnTo>
                <a:lnTo>
                  <a:pt x="35267" y="123482"/>
                </a:lnTo>
                <a:lnTo>
                  <a:pt x="30899" y="123101"/>
                </a:lnTo>
                <a:lnTo>
                  <a:pt x="28079" y="122567"/>
                </a:lnTo>
                <a:lnTo>
                  <a:pt x="25374" y="122097"/>
                </a:lnTo>
                <a:lnTo>
                  <a:pt x="1765" y="100431"/>
                </a:lnTo>
                <a:lnTo>
                  <a:pt x="1181" y="100431"/>
                </a:lnTo>
                <a:lnTo>
                  <a:pt x="0" y="115328"/>
                </a:lnTo>
                <a:lnTo>
                  <a:pt x="177" y="115620"/>
                </a:lnTo>
                <a:lnTo>
                  <a:pt x="4394" y="119875"/>
                </a:lnTo>
                <a:lnTo>
                  <a:pt x="12052" y="123482"/>
                </a:lnTo>
                <a:lnTo>
                  <a:pt x="20396" y="125615"/>
                </a:lnTo>
                <a:lnTo>
                  <a:pt x="22440" y="125971"/>
                </a:lnTo>
                <a:lnTo>
                  <a:pt x="24612" y="126161"/>
                </a:lnTo>
                <a:lnTo>
                  <a:pt x="27673" y="126504"/>
                </a:lnTo>
                <a:lnTo>
                  <a:pt x="30797" y="126695"/>
                </a:lnTo>
                <a:lnTo>
                  <a:pt x="33947" y="126695"/>
                </a:lnTo>
                <a:lnTo>
                  <a:pt x="49695" y="124917"/>
                </a:lnTo>
                <a:lnTo>
                  <a:pt x="53047" y="123482"/>
                </a:lnTo>
                <a:lnTo>
                  <a:pt x="62992" y="119202"/>
                </a:lnTo>
                <a:lnTo>
                  <a:pt x="72186" y="109004"/>
                </a:lnTo>
                <a:lnTo>
                  <a:pt x="75615" y="93751"/>
                </a:lnTo>
                <a:close/>
              </a:path>
              <a:path w="634365" h="127000">
                <a:moveTo>
                  <a:pt x="208584" y="61823"/>
                </a:moveTo>
                <a:lnTo>
                  <a:pt x="204025" y="36982"/>
                </a:lnTo>
                <a:lnTo>
                  <a:pt x="199237" y="29679"/>
                </a:lnTo>
                <a:lnTo>
                  <a:pt x="199237" y="79248"/>
                </a:lnTo>
                <a:lnTo>
                  <a:pt x="192138" y="98386"/>
                </a:lnTo>
                <a:lnTo>
                  <a:pt x="178511" y="112293"/>
                </a:lnTo>
                <a:lnTo>
                  <a:pt x="159219" y="119697"/>
                </a:lnTo>
                <a:lnTo>
                  <a:pt x="136906" y="118910"/>
                </a:lnTo>
                <a:lnTo>
                  <a:pt x="102654" y="93306"/>
                </a:lnTo>
                <a:lnTo>
                  <a:pt x="94361" y="47726"/>
                </a:lnTo>
                <a:lnTo>
                  <a:pt x="101790" y="28397"/>
                </a:lnTo>
                <a:lnTo>
                  <a:pt x="115493" y="14528"/>
                </a:lnTo>
                <a:lnTo>
                  <a:pt x="134162" y="7302"/>
                </a:lnTo>
                <a:lnTo>
                  <a:pt x="156413" y="8178"/>
                </a:lnTo>
                <a:lnTo>
                  <a:pt x="175945" y="17627"/>
                </a:lnTo>
                <a:lnTo>
                  <a:pt x="190779" y="34112"/>
                </a:lnTo>
                <a:lnTo>
                  <a:pt x="198958" y="56134"/>
                </a:lnTo>
                <a:lnTo>
                  <a:pt x="199021" y="61823"/>
                </a:lnTo>
                <a:lnTo>
                  <a:pt x="199136" y="71361"/>
                </a:lnTo>
                <a:lnTo>
                  <a:pt x="199237" y="29679"/>
                </a:lnTo>
                <a:lnTo>
                  <a:pt x="146443" y="139"/>
                </a:lnTo>
                <a:lnTo>
                  <a:pt x="122377" y="5295"/>
                </a:lnTo>
                <a:lnTo>
                  <a:pt x="102857" y="19405"/>
                </a:lnTo>
                <a:lnTo>
                  <a:pt x="89763" y="40386"/>
                </a:lnTo>
                <a:lnTo>
                  <a:pt x="84988" y="66179"/>
                </a:lnTo>
                <a:lnTo>
                  <a:pt x="89522" y="90728"/>
                </a:lnTo>
                <a:lnTo>
                  <a:pt x="102247" y="109905"/>
                </a:lnTo>
                <a:lnTo>
                  <a:pt x="121881" y="122389"/>
                </a:lnTo>
                <a:lnTo>
                  <a:pt x="147116" y="126847"/>
                </a:lnTo>
                <a:lnTo>
                  <a:pt x="171107" y="121754"/>
                </a:lnTo>
                <a:lnTo>
                  <a:pt x="174002" y="119697"/>
                </a:lnTo>
                <a:lnTo>
                  <a:pt x="190639" y="107848"/>
                </a:lnTo>
                <a:lnTo>
                  <a:pt x="203771" y="87185"/>
                </a:lnTo>
                <a:lnTo>
                  <a:pt x="208584" y="61823"/>
                </a:lnTo>
                <a:close/>
              </a:path>
              <a:path w="634365" h="127000">
                <a:moveTo>
                  <a:pt x="328460" y="2311"/>
                </a:moveTo>
                <a:lnTo>
                  <a:pt x="328142" y="1981"/>
                </a:lnTo>
                <a:lnTo>
                  <a:pt x="327736" y="1981"/>
                </a:lnTo>
                <a:lnTo>
                  <a:pt x="318389" y="1981"/>
                </a:lnTo>
                <a:lnTo>
                  <a:pt x="318058" y="2298"/>
                </a:lnTo>
                <a:lnTo>
                  <a:pt x="319303" y="9486"/>
                </a:lnTo>
                <a:lnTo>
                  <a:pt x="319976" y="15951"/>
                </a:lnTo>
                <a:lnTo>
                  <a:pt x="320255" y="22936"/>
                </a:lnTo>
                <a:lnTo>
                  <a:pt x="320319" y="106260"/>
                </a:lnTo>
                <a:lnTo>
                  <a:pt x="319493" y="106578"/>
                </a:lnTo>
                <a:lnTo>
                  <a:pt x="226301" y="2146"/>
                </a:lnTo>
                <a:lnTo>
                  <a:pt x="214630" y="2057"/>
                </a:lnTo>
                <a:lnTo>
                  <a:pt x="214439" y="2641"/>
                </a:lnTo>
                <a:lnTo>
                  <a:pt x="220357" y="5549"/>
                </a:lnTo>
                <a:lnTo>
                  <a:pt x="227088" y="13182"/>
                </a:lnTo>
                <a:lnTo>
                  <a:pt x="227025" y="103479"/>
                </a:lnTo>
                <a:lnTo>
                  <a:pt x="226733" y="110490"/>
                </a:lnTo>
                <a:lnTo>
                  <a:pt x="226021" y="116979"/>
                </a:lnTo>
                <a:lnTo>
                  <a:pt x="224726" y="123520"/>
                </a:lnTo>
                <a:lnTo>
                  <a:pt x="225183" y="124460"/>
                </a:lnTo>
                <a:lnTo>
                  <a:pt x="234784" y="124460"/>
                </a:lnTo>
                <a:lnTo>
                  <a:pt x="235064" y="124180"/>
                </a:lnTo>
                <a:lnTo>
                  <a:pt x="233934" y="117119"/>
                </a:lnTo>
                <a:lnTo>
                  <a:pt x="233311" y="110591"/>
                </a:lnTo>
                <a:lnTo>
                  <a:pt x="233045" y="103543"/>
                </a:lnTo>
                <a:lnTo>
                  <a:pt x="232981" y="24104"/>
                </a:lnTo>
                <a:lnTo>
                  <a:pt x="233807" y="23799"/>
                </a:lnTo>
                <a:lnTo>
                  <a:pt x="325374" y="126619"/>
                </a:lnTo>
                <a:lnTo>
                  <a:pt x="326212" y="126568"/>
                </a:lnTo>
                <a:lnTo>
                  <a:pt x="326275" y="22936"/>
                </a:lnTo>
                <a:lnTo>
                  <a:pt x="326555" y="15951"/>
                </a:lnTo>
                <a:lnTo>
                  <a:pt x="327228" y="9486"/>
                </a:lnTo>
                <a:lnTo>
                  <a:pt x="328460" y="2311"/>
                </a:lnTo>
                <a:close/>
              </a:path>
              <a:path w="634365" h="127000">
                <a:moveTo>
                  <a:pt x="421678" y="115112"/>
                </a:moveTo>
                <a:lnTo>
                  <a:pt x="421322" y="114566"/>
                </a:lnTo>
                <a:lnTo>
                  <a:pt x="410425" y="117335"/>
                </a:lnTo>
                <a:lnTo>
                  <a:pt x="399923" y="119100"/>
                </a:lnTo>
                <a:lnTo>
                  <a:pt x="387591" y="120040"/>
                </a:lnTo>
                <a:lnTo>
                  <a:pt x="371652" y="120383"/>
                </a:lnTo>
                <a:lnTo>
                  <a:pt x="357352" y="120396"/>
                </a:lnTo>
                <a:lnTo>
                  <a:pt x="357035" y="120078"/>
                </a:lnTo>
                <a:lnTo>
                  <a:pt x="357035" y="62941"/>
                </a:lnTo>
                <a:lnTo>
                  <a:pt x="357339" y="62623"/>
                </a:lnTo>
                <a:lnTo>
                  <a:pt x="367728" y="62763"/>
                </a:lnTo>
                <a:lnTo>
                  <a:pt x="377647" y="63169"/>
                </a:lnTo>
                <a:lnTo>
                  <a:pt x="387261" y="63830"/>
                </a:lnTo>
                <a:lnTo>
                  <a:pt x="396341" y="64770"/>
                </a:lnTo>
                <a:lnTo>
                  <a:pt x="396938" y="64655"/>
                </a:lnTo>
                <a:lnTo>
                  <a:pt x="400532" y="57365"/>
                </a:lnTo>
                <a:lnTo>
                  <a:pt x="400164" y="56769"/>
                </a:lnTo>
                <a:lnTo>
                  <a:pt x="381050" y="57861"/>
                </a:lnTo>
                <a:lnTo>
                  <a:pt x="357352" y="58394"/>
                </a:lnTo>
                <a:lnTo>
                  <a:pt x="357035" y="58077"/>
                </a:lnTo>
                <a:lnTo>
                  <a:pt x="357035" y="6705"/>
                </a:lnTo>
                <a:lnTo>
                  <a:pt x="357352" y="6388"/>
                </a:lnTo>
                <a:lnTo>
                  <a:pt x="372135" y="6642"/>
                </a:lnTo>
                <a:lnTo>
                  <a:pt x="383933" y="7404"/>
                </a:lnTo>
                <a:lnTo>
                  <a:pt x="394373" y="8775"/>
                </a:lnTo>
                <a:lnTo>
                  <a:pt x="404723" y="10845"/>
                </a:lnTo>
                <a:lnTo>
                  <a:pt x="405333" y="10782"/>
                </a:lnTo>
                <a:lnTo>
                  <a:pt x="410260" y="2781"/>
                </a:lnTo>
                <a:lnTo>
                  <a:pt x="410349" y="2222"/>
                </a:lnTo>
                <a:lnTo>
                  <a:pt x="409816" y="1981"/>
                </a:lnTo>
                <a:lnTo>
                  <a:pt x="347802" y="1981"/>
                </a:lnTo>
                <a:lnTo>
                  <a:pt x="347433" y="2374"/>
                </a:lnTo>
                <a:lnTo>
                  <a:pt x="348500" y="10045"/>
                </a:lnTo>
                <a:lnTo>
                  <a:pt x="348830" y="14630"/>
                </a:lnTo>
                <a:lnTo>
                  <a:pt x="348830" y="111975"/>
                </a:lnTo>
                <a:lnTo>
                  <a:pt x="348500" y="116573"/>
                </a:lnTo>
                <a:lnTo>
                  <a:pt x="347332" y="123723"/>
                </a:lnTo>
                <a:lnTo>
                  <a:pt x="347802" y="124637"/>
                </a:lnTo>
                <a:lnTo>
                  <a:pt x="417334" y="124637"/>
                </a:lnTo>
                <a:lnTo>
                  <a:pt x="417880" y="124460"/>
                </a:lnTo>
                <a:lnTo>
                  <a:pt x="421678" y="115112"/>
                </a:lnTo>
                <a:close/>
              </a:path>
              <a:path w="634365" h="127000">
                <a:moveTo>
                  <a:pt x="544233" y="2806"/>
                </a:moveTo>
                <a:lnTo>
                  <a:pt x="544093" y="1981"/>
                </a:lnTo>
                <a:lnTo>
                  <a:pt x="531279" y="1981"/>
                </a:lnTo>
                <a:lnTo>
                  <a:pt x="530961" y="2298"/>
                </a:lnTo>
                <a:lnTo>
                  <a:pt x="530733" y="6921"/>
                </a:lnTo>
                <a:lnTo>
                  <a:pt x="529818" y="12573"/>
                </a:lnTo>
                <a:lnTo>
                  <a:pt x="527735" y="19926"/>
                </a:lnTo>
                <a:lnTo>
                  <a:pt x="524014" y="29197"/>
                </a:lnTo>
                <a:lnTo>
                  <a:pt x="487108" y="109956"/>
                </a:lnTo>
                <a:lnTo>
                  <a:pt x="486295" y="109956"/>
                </a:lnTo>
                <a:lnTo>
                  <a:pt x="449567" y="29197"/>
                </a:lnTo>
                <a:lnTo>
                  <a:pt x="441579" y="2298"/>
                </a:lnTo>
                <a:lnTo>
                  <a:pt x="441248" y="1981"/>
                </a:lnTo>
                <a:lnTo>
                  <a:pt x="440855" y="1981"/>
                </a:lnTo>
                <a:lnTo>
                  <a:pt x="426681" y="1981"/>
                </a:lnTo>
                <a:lnTo>
                  <a:pt x="426339" y="2578"/>
                </a:lnTo>
                <a:lnTo>
                  <a:pt x="430364" y="9372"/>
                </a:lnTo>
                <a:lnTo>
                  <a:pt x="434809" y="17818"/>
                </a:lnTo>
                <a:lnTo>
                  <a:pt x="439470" y="27355"/>
                </a:lnTo>
                <a:lnTo>
                  <a:pt x="484606" y="126263"/>
                </a:lnTo>
                <a:lnTo>
                  <a:pt x="484987" y="126695"/>
                </a:lnTo>
                <a:lnTo>
                  <a:pt x="486092" y="126530"/>
                </a:lnTo>
                <a:lnTo>
                  <a:pt x="526796" y="37122"/>
                </a:lnTo>
                <a:lnTo>
                  <a:pt x="535508" y="18580"/>
                </a:lnTo>
                <a:lnTo>
                  <a:pt x="540042" y="9791"/>
                </a:lnTo>
                <a:lnTo>
                  <a:pt x="544233" y="2806"/>
                </a:lnTo>
                <a:close/>
              </a:path>
              <a:path w="634365" h="127000">
                <a:moveTo>
                  <a:pt x="633971" y="123774"/>
                </a:moveTo>
                <a:lnTo>
                  <a:pt x="615543" y="87376"/>
                </a:lnTo>
                <a:lnTo>
                  <a:pt x="613410" y="82689"/>
                </a:lnTo>
                <a:lnTo>
                  <a:pt x="603529" y="61010"/>
                </a:lnTo>
                <a:lnTo>
                  <a:pt x="603529" y="80035"/>
                </a:lnTo>
                <a:lnTo>
                  <a:pt x="601802" y="82689"/>
                </a:lnTo>
                <a:lnTo>
                  <a:pt x="549008" y="82689"/>
                </a:lnTo>
                <a:lnTo>
                  <a:pt x="576567" y="22415"/>
                </a:lnTo>
                <a:lnTo>
                  <a:pt x="577329" y="22415"/>
                </a:lnTo>
                <a:lnTo>
                  <a:pt x="603529" y="80035"/>
                </a:lnTo>
                <a:lnTo>
                  <a:pt x="603529" y="61010"/>
                </a:lnTo>
                <a:lnTo>
                  <a:pt x="585952" y="22415"/>
                </a:lnTo>
                <a:lnTo>
                  <a:pt x="584212" y="18580"/>
                </a:lnTo>
                <a:lnTo>
                  <a:pt x="576910" y="2197"/>
                </a:lnTo>
                <a:lnTo>
                  <a:pt x="576630" y="1981"/>
                </a:lnTo>
                <a:lnTo>
                  <a:pt x="565785" y="1981"/>
                </a:lnTo>
                <a:lnTo>
                  <a:pt x="565569" y="2197"/>
                </a:lnTo>
                <a:lnTo>
                  <a:pt x="565569" y="2616"/>
                </a:lnTo>
                <a:lnTo>
                  <a:pt x="565734" y="2844"/>
                </a:lnTo>
                <a:lnTo>
                  <a:pt x="568934" y="5702"/>
                </a:lnTo>
                <a:lnTo>
                  <a:pt x="573074" y="10731"/>
                </a:lnTo>
                <a:lnTo>
                  <a:pt x="573074" y="15328"/>
                </a:lnTo>
                <a:lnTo>
                  <a:pt x="572503" y="17272"/>
                </a:lnTo>
                <a:lnTo>
                  <a:pt x="538988" y="91363"/>
                </a:lnTo>
                <a:lnTo>
                  <a:pt x="522516" y="123774"/>
                </a:lnTo>
                <a:lnTo>
                  <a:pt x="522452" y="124472"/>
                </a:lnTo>
                <a:lnTo>
                  <a:pt x="522668" y="124625"/>
                </a:lnTo>
                <a:lnTo>
                  <a:pt x="534733" y="124625"/>
                </a:lnTo>
                <a:lnTo>
                  <a:pt x="534898" y="124472"/>
                </a:lnTo>
                <a:lnTo>
                  <a:pt x="535051" y="124472"/>
                </a:lnTo>
                <a:lnTo>
                  <a:pt x="535051" y="123774"/>
                </a:lnTo>
                <a:lnTo>
                  <a:pt x="535254" y="120015"/>
                </a:lnTo>
                <a:lnTo>
                  <a:pt x="536041" y="115100"/>
                </a:lnTo>
                <a:lnTo>
                  <a:pt x="536117" y="114617"/>
                </a:lnTo>
                <a:lnTo>
                  <a:pt x="538086" y="107657"/>
                </a:lnTo>
                <a:lnTo>
                  <a:pt x="541616" y="98869"/>
                </a:lnTo>
                <a:lnTo>
                  <a:pt x="546874" y="87376"/>
                </a:lnTo>
                <a:lnTo>
                  <a:pt x="605955" y="87376"/>
                </a:lnTo>
                <a:lnTo>
                  <a:pt x="619620" y="123774"/>
                </a:lnTo>
                <a:lnTo>
                  <a:pt x="619658" y="124472"/>
                </a:lnTo>
                <a:lnTo>
                  <a:pt x="619798" y="124472"/>
                </a:lnTo>
                <a:lnTo>
                  <a:pt x="619963" y="124625"/>
                </a:lnTo>
                <a:lnTo>
                  <a:pt x="633730" y="124625"/>
                </a:lnTo>
                <a:lnTo>
                  <a:pt x="633971" y="124472"/>
                </a:lnTo>
                <a:lnTo>
                  <a:pt x="633971" y="123774"/>
                </a:lnTo>
                <a:close/>
              </a:path>
            </a:pathLst>
          </a:custGeom>
          <a:solidFill>
            <a:srgbClr val="6D2B1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18413" y="1717700"/>
            <a:ext cx="631825" cy="126364"/>
          </a:xfrm>
          <a:custGeom>
            <a:avLst/>
            <a:gdLst/>
            <a:ahLst/>
            <a:cxnLst/>
            <a:rect l="l" t="t" r="r" b="b"/>
            <a:pathLst>
              <a:path w="631825" h="126364">
                <a:moveTo>
                  <a:pt x="75336" y="93218"/>
                </a:moveTo>
                <a:lnTo>
                  <a:pt x="53644" y="61480"/>
                </a:lnTo>
                <a:lnTo>
                  <a:pt x="29019" y="50431"/>
                </a:lnTo>
                <a:lnTo>
                  <a:pt x="18529" y="44513"/>
                </a:lnTo>
                <a:lnTo>
                  <a:pt x="11150" y="36601"/>
                </a:lnTo>
                <a:lnTo>
                  <a:pt x="8356" y="25400"/>
                </a:lnTo>
                <a:lnTo>
                  <a:pt x="9753" y="17551"/>
                </a:lnTo>
                <a:lnTo>
                  <a:pt x="9817" y="17183"/>
                </a:lnTo>
                <a:lnTo>
                  <a:pt x="14363" y="10160"/>
                </a:lnTo>
                <a:lnTo>
                  <a:pt x="22453" y="5118"/>
                </a:lnTo>
                <a:lnTo>
                  <a:pt x="34328" y="3238"/>
                </a:lnTo>
                <a:lnTo>
                  <a:pt x="37884" y="3238"/>
                </a:lnTo>
                <a:lnTo>
                  <a:pt x="62306" y="23583"/>
                </a:lnTo>
                <a:lnTo>
                  <a:pt x="62826" y="23583"/>
                </a:lnTo>
                <a:lnTo>
                  <a:pt x="40081" y="0"/>
                </a:lnTo>
                <a:lnTo>
                  <a:pt x="36360" y="0"/>
                </a:lnTo>
                <a:lnTo>
                  <a:pt x="22415" y="1739"/>
                </a:lnTo>
                <a:lnTo>
                  <a:pt x="11188" y="7137"/>
                </a:lnTo>
                <a:lnTo>
                  <a:pt x="3975" y="16040"/>
                </a:lnTo>
                <a:lnTo>
                  <a:pt x="1409" y="28371"/>
                </a:lnTo>
                <a:lnTo>
                  <a:pt x="4318" y="41617"/>
                </a:lnTo>
                <a:lnTo>
                  <a:pt x="11938" y="50977"/>
                </a:lnTo>
                <a:lnTo>
                  <a:pt x="22694" y="57759"/>
                </a:lnTo>
                <a:lnTo>
                  <a:pt x="46761" y="68618"/>
                </a:lnTo>
                <a:lnTo>
                  <a:pt x="56857" y="75069"/>
                </a:lnTo>
                <a:lnTo>
                  <a:pt x="63919" y="83934"/>
                </a:lnTo>
                <a:lnTo>
                  <a:pt x="66573" y="96532"/>
                </a:lnTo>
                <a:lnTo>
                  <a:pt x="64744" y="107315"/>
                </a:lnTo>
                <a:lnTo>
                  <a:pt x="59639" y="114947"/>
                </a:lnTo>
                <a:lnTo>
                  <a:pt x="59105" y="115633"/>
                </a:lnTo>
                <a:lnTo>
                  <a:pt x="50038" y="120815"/>
                </a:lnTo>
                <a:lnTo>
                  <a:pt x="36436" y="122770"/>
                </a:lnTo>
                <a:lnTo>
                  <a:pt x="35001" y="122770"/>
                </a:lnTo>
                <a:lnTo>
                  <a:pt x="30784" y="122402"/>
                </a:lnTo>
                <a:lnTo>
                  <a:pt x="27965" y="121869"/>
                </a:lnTo>
                <a:lnTo>
                  <a:pt x="25273" y="121399"/>
                </a:lnTo>
                <a:lnTo>
                  <a:pt x="1803" y="99999"/>
                </a:lnTo>
                <a:lnTo>
                  <a:pt x="1752" y="99860"/>
                </a:lnTo>
                <a:lnTo>
                  <a:pt x="1181" y="99860"/>
                </a:lnTo>
                <a:lnTo>
                  <a:pt x="0" y="114668"/>
                </a:lnTo>
                <a:lnTo>
                  <a:pt x="24523" y="125437"/>
                </a:lnTo>
                <a:lnTo>
                  <a:pt x="27571" y="125780"/>
                </a:lnTo>
                <a:lnTo>
                  <a:pt x="30683" y="125971"/>
                </a:lnTo>
                <a:lnTo>
                  <a:pt x="33820" y="125971"/>
                </a:lnTo>
                <a:lnTo>
                  <a:pt x="49517" y="124206"/>
                </a:lnTo>
                <a:lnTo>
                  <a:pt x="52870" y="122770"/>
                </a:lnTo>
                <a:lnTo>
                  <a:pt x="62763" y="118529"/>
                </a:lnTo>
                <a:lnTo>
                  <a:pt x="71920" y="108381"/>
                </a:lnTo>
                <a:lnTo>
                  <a:pt x="75336" y="93218"/>
                </a:lnTo>
                <a:close/>
              </a:path>
              <a:path w="631825" h="126364">
                <a:moveTo>
                  <a:pt x="207822" y="61468"/>
                </a:moveTo>
                <a:lnTo>
                  <a:pt x="203276" y="36779"/>
                </a:lnTo>
                <a:lnTo>
                  <a:pt x="198513" y="29527"/>
                </a:lnTo>
                <a:lnTo>
                  <a:pt x="198513" y="78790"/>
                </a:lnTo>
                <a:lnTo>
                  <a:pt x="191439" y="97828"/>
                </a:lnTo>
                <a:lnTo>
                  <a:pt x="177863" y="111658"/>
                </a:lnTo>
                <a:lnTo>
                  <a:pt x="158648" y="119011"/>
                </a:lnTo>
                <a:lnTo>
                  <a:pt x="136410" y="118224"/>
                </a:lnTo>
                <a:lnTo>
                  <a:pt x="102285" y="92773"/>
                </a:lnTo>
                <a:lnTo>
                  <a:pt x="94018" y="47459"/>
                </a:lnTo>
                <a:lnTo>
                  <a:pt x="101422" y="28232"/>
                </a:lnTo>
                <a:lnTo>
                  <a:pt x="115074" y="14452"/>
                </a:lnTo>
                <a:lnTo>
                  <a:pt x="133680" y="7264"/>
                </a:lnTo>
                <a:lnTo>
                  <a:pt x="155854" y="8140"/>
                </a:lnTo>
                <a:lnTo>
                  <a:pt x="175310" y="17526"/>
                </a:lnTo>
                <a:lnTo>
                  <a:pt x="190080" y="33921"/>
                </a:lnTo>
                <a:lnTo>
                  <a:pt x="198234" y="55816"/>
                </a:lnTo>
                <a:lnTo>
                  <a:pt x="198297" y="61468"/>
                </a:lnTo>
                <a:lnTo>
                  <a:pt x="198412" y="70954"/>
                </a:lnTo>
                <a:lnTo>
                  <a:pt x="198513" y="29527"/>
                </a:lnTo>
                <a:lnTo>
                  <a:pt x="145910" y="139"/>
                </a:lnTo>
                <a:lnTo>
                  <a:pt x="121932" y="5270"/>
                </a:lnTo>
                <a:lnTo>
                  <a:pt x="102489" y="19278"/>
                </a:lnTo>
                <a:lnTo>
                  <a:pt x="89433" y="40144"/>
                </a:lnTo>
                <a:lnTo>
                  <a:pt x="84670" y="65798"/>
                </a:lnTo>
                <a:lnTo>
                  <a:pt x="89192" y="90208"/>
                </a:lnTo>
                <a:lnTo>
                  <a:pt x="101866" y="109270"/>
                </a:lnTo>
                <a:lnTo>
                  <a:pt x="121437" y="121691"/>
                </a:lnTo>
                <a:lnTo>
                  <a:pt x="146583" y="126123"/>
                </a:lnTo>
                <a:lnTo>
                  <a:pt x="170484" y="121056"/>
                </a:lnTo>
                <a:lnTo>
                  <a:pt x="173367" y="119011"/>
                </a:lnTo>
                <a:lnTo>
                  <a:pt x="189953" y="107238"/>
                </a:lnTo>
                <a:lnTo>
                  <a:pt x="203034" y="86690"/>
                </a:lnTo>
                <a:lnTo>
                  <a:pt x="207822" y="61468"/>
                </a:lnTo>
                <a:close/>
              </a:path>
              <a:path w="631825" h="126364">
                <a:moveTo>
                  <a:pt x="327266" y="2286"/>
                </a:moveTo>
                <a:lnTo>
                  <a:pt x="326948" y="1968"/>
                </a:lnTo>
                <a:lnTo>
                  <a:pt x="326542" y="1968"/>
                </a:lnTo>
                <a:lnTo>
                  <a:pt x="317233" y="1968"/>
                </a:lnTo>
                <a:lnTo>
                  <a:pt x="316903" y="2286"/>
                </a:lnTo>
                <a:lnTo>
                  <a:pt x="318147" y="9436"/>
                </a:lnTo>
                <a:lnTo>
                  <a:pt x="318808" y="15862"/>
                </a:lnTo>
                <a:lnTo>
                  <a:pt x="319100" y="22809"/>
                </a:lnTo>
                <a:lnTo>
                  <a:pt x="319151" y="105651"/>
                </a:lnTo>
                <a:lnTo>
                  <a:pt x="318338" y="105968"/>
                </a:lnTo>
                <a:lnTo>
                  <a:pt x="225475" y="2133"/>
                </a:lnTo>
                <a:lnTo>
                  <a:pt x="213855" y="2044"/>
                </a:lnTo>
                <a:lnTo>
                  <a:pt x="213664" y="2628"/>
                </a:lnTo>
                <a:lnTo>
                  <a:pt x="219557" y="5511"/>
                </a:lnTo>
                <a:lnTo>
                  <a:pt x="226263" y="13106"/>
                </a:lnTo>
                <a:lnTo>
                  <a:pt x="226212" y="102895"/>
                </a:lnTo>
                <a:lnTo>
                  <a:pt x="225907" y="109855"/>
                </a:lnTo>
                <a:lnTo>
                  <a:pt x="225209" y="116306"/>
                </a:lnTo>
                <a:lnTo>
                  <a:pt x="223913" y="122809"/>
                </a:lnTo>
                <a:lnTo>
                  <a:pt x="224370" y="123748"/>
                </a:lnTo>
                <a:lnTo>
                  <a:pt x="233934" y="123748"/>
                </a:lnTo>
                <a:lnTo>
                  <a:pt x="234213" y="123469"/>
                </a:lnTo>
                <a:lnTo>
                  <a:pt x="233083" y="116446"/>
                </a:lnTo>
                <a:lnTo>
                  <a:pt x="232460" y="109956"/>
                </a:lnTo>
                <a:lnTo>
                  <a:pt x="232206" y="102946"/>
                </a:lnTo>
                <a:lnTo>
                  <a:pt x="232143" y="23977"/>
                </a:lnTo>
                <a:lnTo>
                  <a:pt x="232956" y="23660"/>
                </a:lnTo>
                <a:lnTo>
                  <a:pt x="324192" y="125882"/>
                </a:lnTo>
                <a:lnTo>
                  <a:pt x="325018" y="125831"/>
                </a:lnTo>
                <a:lnTo>
                  <a:pt x="325081" y="22809"/>
                </a:lnTo>
                <a:lnTo>
                  <a:pt x="325374" y="15862"/>
                </a:lnTo>
                <a:lnTo>
                  <a:pt x="326034" y="9423"/>
                </a:lnTo>
                <a:lnTo>
                  <a:pt x="327266" y="2286"/>
                </a:lnTo>
                <a:close/>
              </a:path>
              <a:path w="631825" h="126364">
                <a:moveTo>
                  <a:pt x="420154" y="114452"/>
                </a:moveTo>
                <a:lnTo>
                  <a:pt x="419785" y="113906"/>
                </a:lnTo>
                <a:lnTo>
                  <a:pt x="408940" y="116662"/>
                </a:lnTo>
                <a:lnTo>
                  <a:pt x="398475" y="118402"/>
                </a:lnTo>
                <a:lnTo>
                  <a:pt x="386181" y="119341"/>
                </a:lnTo>
                <a:lnTo>
                  <a:pt x="370306" y="119684"/>
                </a:lnTo>
                <a:lnTo>
                  <a:pt x="356057" y="119710"/>
                </a:lnTo>
                <a:lnTo>
                  <a:pt x="355739" y="119392"/>
                </a:lnTo>
                <a:lnTo>
                  <a:pt x="355739" y="62585"/>
                </a:lnTo>
                <a:lnTo>
                  <a:pt x="356057" y="62268"/>
                </a:lnTo>
                <a:lnTo>
                  <a:pt x="366382" y="62407"/>
                </a:lnTo>
                <a:lnTo>
                  <a:pt x="376275" y="62801"/>
                </a:lnTo>
                <a:lnTo>
                  <a:pt x="385851" y="63461"/>
                </a:lnTo>
                <a:lnTo>
                  <a:pt x="394906" y="64401"/>
                </a:lnTo>
                <a:lnTo>
                  <a:pt x="395490" y="64274"/>
                </a:lnTo>
                <a:lnTo>
                  <a:pt x="399072" y="57035"/>
                </a:lnTo>
                <a:lnTo>
                  <a:pt x="398716" y="56451"/>
                </a:lnTo>
                <a:lnTo>
                  <a:pt x="379666" y="57518"/>
                </a:lnTo>
                <a:lnTo>
                  <a:pt x="356057" y="58051"/>
                </a:lnTo>
                <a:lnTo>
                  <a:pt x="355739" y="57746"/>
                </a:lnTo>
                <a:lnTo>
                  <a:pt x="355739" y="6667"/>
                </a:lnTo>
                <a:lnTo>
                  <a:pt x="356069" y="6350"/>
                </a:lnTo>
                <a:lnTo>
                  <a:pt x="370789" y="6604"/>
                </a:lnTo>
                <a:lnTo>
                  <a:pt x="382536" y="7366"/>
                </a:lnTo>
                <a:lnTo>
                  <a:pt x="392925" y="8724"/>
                </a:lnTo>
                <a:lnTo>
                  <a:pt x="403250" y="10782"/>
                </a:lnTo>
                <a:lnTo>
                  <a:pt x="403860" y="10718"/>
                </a:lnTo>
                <a:lnTo>
                  <a:pt x="408774" y="2768"/>
                </a:lnTo>
                <a:lnTo>
                  <a:pt x="408863" y="2209"/>
                </a:lnTo>
                <a:lnTo>
                  <a:pt x="408330" y="1968"/>
                </a:lnTo>
                <a:lnTo>
                  <a:pt x="346544" y="1968"/>
                </a:lnTo>
                <a:lnTo>
                  <a:pt x="346176" y="2362"/>
                </a:lnTo>
                <a:lnTo>
                  <a:pt x="347230" y="9982"/>
                </a:lnTo>
                <a:lnTo>
                  <a:pt x="347573" y="14554"/>
                </a:lnTo>
                <a:lnTo>
                  <a:pt x="347573" y="111340"/>
                </a:lnTo>
                <a:lnTo>
                  <a:pt x="347230" y="115900"/>
                </a:lnTo>
                <a:lnTo>
                  <a:pt x="346075" y="123024"/>
                </a:lnTo>
                <a:lnTo>
                  <a:pt x="346544" y="123913"/>
                </a:lnTo>
                <a:lnTo>
                  <a:pt x="415810" y="123913"/>
                </a:lnTo>
                <a:lnTo>
                  <a:pt x="416356" y="123748"/>
                </a:lnTo>
                <a:lnTo>
                  <a:pt x="420154" y="114452"/>
                </a:lnTo>
                <a:close/>
              </a:path>
              <a:path w="631825" h="126364">
                <a:moveTo>
                  <a:pt x="542251" y="2781"/>
                </a:moveTo>
                <a:lnTo>
                  <a:pt x="542099" y="1968"/>
                </a:lnTo>
                <a:lnTo>
                  <a:pt x="529336" y="1968"/>
                </a:lnTo>
                <a:lnTo>
                  <a:pt x="529018" y="2286"/>
                </a:lnTo>
                <a:lnTo>
                  <a:pt x="528802" y="6870"/>
                </a:lnTo>
                <a:lnTo>
                  <a:pt x="527888" y="12496"/>
                </a:lnTo>
                <a:lnTo>
                  <a:pt x="525818" y="19812"/>
                </a:lnTo>
                <a:lnTo>
                  <a:pt x="522097" y="29032"/>
                </a:lnTo>
                <a:lnTo>
                  <a:pt x="485330" y="109334"/>
                </a:lnTo>
                <a:lnTo>
                  <a:pt x="484517" y="109334"/>
                </a:lnTo>
                <a:lnTo>
                  <a:pt x="447916" y="29032"/>
                </a:lnTo>
                <a:lnTo>
                  <a:pt x="439966" y="2286"/>
                </a:lnTo>
                <a:lnTo>
                  <a:pt x="439635" y="1968"/>
                </a:lnTo>
                <a:lnTo>
                  <a:pt x="439242" y="1968"/>
                </a:lnTo>
                <a:lnTo>
                  <a:pt x="425119" y="1968"/>
                </a:lnTo>
                <a:lnTo>
                  <a:pt x="424827" y="2400"/>
                </a:lnTo>
                <a:lnTo>
                  <a:pt x="428790" y="9321"/>
                </a:lnTo>
                <a:lnTo>
                  <a:pt x="433222" y="17716"/>
                </a:lnTo>
                <a:lnTo>
                  <a:pt x="437870" y="27203"/>
                </a:lnTo>
                <a:lnTo>
                  <a:pt x="482841" y="125539"/>
                </a:lnTo>
                <a:lnTo>
                  <a:pt x="483209" y="125958"/>
                </a:lnTo>
                <a:lnTo>
                  <a:pt x="484314" y="125806"/>
                </a:lnTo>
                <a:lnTo>
                  <a:pt x="524865" y="36906"/>
                </a:lnTo>
                <a:lnTo>
                  <a:pt x="533565" y="18478"/>
                </a:lnTo>
                <a:lnTo>
                  <a:pt x="538086" y="9728"/>
                </a:lnTo>
                <a:lnTo>
                  <a:pt x="542251" y="2781"/>
                </a:lnTo>
                <a:close/>
              </a:path>
              <a:path w="631825" h="126364">
                <a:moveTo>
                  <a:pt x="631659" y="123063"/>
                </a:moveTo>
                <a:lnTo>
                  <a:pt x="613295" y="86868"/>
                </a:lnTo>
                <a:lnTo>
                  <a:pt x="611174" y="82219"/>
                </a:lnTo>
                <a:lnTo>
                  <a:pt x="601332" y="60655"/>
                </a:lnTo>
                <a:lnTo>
                  <a:pt x="601332" y="79565"/>
                </a:lnTo>
                <a:lnTo>
                  <a:pt x="599605" y="82219"/>
                </a:lnTo>
                <a:lnTo>
                  <a:pt x="547001" y="82219"/>
                </a:lnTo>
                <a:lnTo>
                  <a:pt x="574459" y="22288"/>
                </a:lnTo>
                <a:lnTo>
                  <a:pt x="575221" y="22288"/>
                </a:lnTo>
                <a:lnTo>
                  <a:pt x="601332" y="79565"/>
                </a:lnTo>
                <a:lnTo>
                  <a:pt x="601332" y="60655"/>
                </a:lnTo>
                <a:lnTo>
                  <a:pt x="583831" y="22288"/>
                </a:lnTo>
                <a:lnTo>
                  <a:pt x="582079" y="18465"/>
                </a:lnTo>
                <a:lnTo>
                  <a:pt x="574814" y="2184"/>
                </a:lnTo>
                <a:lnTo>
                  <a:pt x="574522" y="1968"/>
                </a:lnTo>
                <a:lnTo>
                  <a:pt x="563727" y="1968"/>
                </a:lnTo>
                <a:lnTo>
                  <a:pt x="563499" y="2184"/>
                </a:lnTo>
                <a:lnTo>
                  <a:pt x="563499" y="2590"/>
                </a:lnTo>
                <a:lnTo>
                  <a:pt x="563664" y="2819"/>
                </a:lnTo>
                <a:lnTo>
                  <a:pt x="566851" y="5676"/>
                </a:lnTo>
                <a:lnTo>
                  <a:pt x="570979" y="10680"/>
                </a:lnTo>
                <a:lnTo>
                  <a:pt x="570979" y="15240"/>
                </a:lnTo>
                <a:lnTo>
                  <a:pt x="570420" y="17170"/>
                </a:lnTo>
                <a:lnTo>
                  <a:pt x="537019" y="90843"/>
                </a:lnTo>
                <a:lnTo>
                  <a:pt x="520611" y="123063"/>
                </a:lnTo>
                <a:lnTo>
                  <a:pt x="520560" y="123761"/>
                </a:lnTo>
                <a:lnTo>
                  <a:pt x="520763" y="123913"/>
                </a:lnTo>
                <a:lnTo>
                  <a:pt x="532777" y="123913"/>
                </a:lnTo>
                <a:lnTo>
                  <a:pt x="532930" y="123761"/>
                </a:lnTo>
                <a:lnTo>
                  <a:pt x="533082" y="123761"/>
                </a:lnTo>
                <a:lnTo>
                  <a:pt x="533298" y="119329"/>
                </a:lnTo>
                <a:lnTo>
                  <a:pt x="534085" y="114439"/>
                </a:lnTo>
                <a:lnTo>
                  <a:pt x="534162" y="113957"/>
                </a:lnTo>
                <a:lnTo>
                  <a:pt x="536130" y="107035"/>
                </a:lnTo>
                <a:lnTo>
                  <a:pt x="539635" y="98298"/>
                </a:lnTo>
                <a:lnTo>
                  <a:pt x="544868" y="86868"/>
                </a:lnTo>
                <a:lnTo>
                  <a:pt x="603745" y="86868"/>
                </a:lnTo>
                <a:lnTo>
                  <a:pt x="617372" y="123063"/>
                </a:lnTo>
                <a:lnTo>
                  <a:pt x="617385" y="123761"/>
                </a:lnTo>
                <a:lnTo>
                  <a:pt x="617537" y="123761"/>
                </a:lnTo>
                <a:lnTo>
                  <a:pt x="617689" y="123913"/>
                </a:lnTo>
                <a:lnTo>
                  <a:pt x="631418" y="123913"/>
                </a:lnTo>
                <a:lnTo>
                  <a:pt x="631659" y="123761"/>
                </a:lnTo>
                <a:lnTo>
                  <a:pt x="631659" y="123063"/>
                </a:lnTo>
                <a:close/>
              </a:path>
            </a:pathLst>
          </a:custGeom>
          <a:solidFill>
            <a:srgbClr val="6D2B1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8216454" y="1716175"/>
            <a:ext cx="594360" cy="128270"/>
            <a:chOff x="8216454" y="1716175"/>
            <a:chExt cx="594360" cy="128270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16454" y="1717691"/>
              <a:ext cx="75438" cy="12613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11695" y="1716175"/>
              <a:ext cx="190353" cy="12765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4984" y="1717614"/>
              <a:ext cx="285323" cy="126213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8433003" y="3820032"/>
            <a:ext cx="422275" cy="129539"/>
          </a:xfrm>
          <a:custGeom>
            <a:avLst/>
            <a:gdLst/>
            <a:ahLst/>
            <a:cxnLst/>
            <a:rect l="l" t="t" r="r" b="b"/>
            <a:pathLst>
              <a:path w="422275" h="129539">
                <a:moveTo>
                  <a:pt x="68110" y="0"/>
                </a:moveTo>
                <a:lnTo>
                  <a:pt x="355" y="0"/>
                </a:lnTo>
                <a:lnTo>
                  <a:pt x="0" y="723"/>
                </a:lnTo>
                <a:lnTo>
                  <a:pt x="1257" y="8369"/>
                </a:lnTo>
                <a:lnTo>
                  <a:pt x="1612" y="13157"/>
                </a:lnTo>
                <a:lnTo>
                  <a:pt x="1612" y="115570"/>
                </a:lnTo>
                <a:lnTo>
                  <a:pt x="1231" y="120370"/>
                </a:lnTo>
                <a:lnTo>
                  <a:pt x="0" y="128016"/>
                </a:lnTo>
                <a:lnTo>
                  <a:pt x="355" y="128714"/>
                </a:lnTo>
                <a:lnTo>
                  <a:pt x="11391" y="128714"/>
                </a:lnTo>
                <a:lnTo>
                  <a:pt x="11747" y="128016"/>
                </a:lnTo>
                <a:lnTo>
                  <a:pt x="10490" y="120370"/>
                </a:lnTo>
                <a:lnTo>
                  <a:pt x="10134" y="115570"/>
                </a:lnTo>
                <a:lnTo>
                  <a:pt x="10134" y="66497"/>
                </a:lnTo>
                <a:lnTo>
                  <a:pt x="21082" y="66649"/>
                </a:lnTo>
                <a:lnTo>
                  <a:pt x="32600" y="67106"/>
                </a:lnTo>
                <a:lnTo>
                  <a:pt x="43967" y="67843"/>
                </a:lnTo>
                <a:lnTo>
                  <a:pt x="54419" y="68808"/>
                </a:lnTo>
                <a:lnTo>
                  <a:pt x="57251" y="60985"/>
                </a:lnTo>
                <a:lnTo>
                  <a:pt x="56730" y="60464"/>
                </a:lnTo>
                <a:lnTo>
                  <a:pt x="48399" y="61087"/>
                </a:lnTo>
                <a:lnTo>
                  <a:pt x="37033" y="61595"/>
                </a:lnTo>
                <a:lnTo>
                  <a:pt x="10134" y="62064"/>
                </a:lnTo>
                <a:lnTo>
                  <a:pt x="10134" y="4445"/>
                </a:lnTo>
                <a:lnTo>
                  <a:pt x="24980" y="4648"/>
                </a:lnTo>
                <a:lnTo>
                  <a:pt x="38366" y="5410"/>
                </a:lnTo>
                <a:lnTo>
                  <a:pt x="50761" y="6985"/>
                </a:lnTo>
                <a:lnTo>
                  <a:pt x="62611" y="9601"/>
                </a:lnTo>
                <a:lnTo>
                  <a:pt x="68110" y="698"/>
                </a:lnTo>
                <a:lnTo>
                  <a:pt x="68110" y="0"/>
                </a:lnTo>
                <a:close/>
              </a:path>
              <a:path w="422275" h="129539">
                <a:moveTo>
                  <a:pt x="181825" y="698"/>
                </a:moveTo>
                <a:lnTo>
                  <a:pt x="181470" y="0"/>
                </a:lnTo>
                <a:lnTo>
                  <a:pt x="170688" y="0"/>
                </a:lnTo>
                <a:lnTo>
                  <a:pt x="170370" y="698"/>
                </a:lnTo>
                <a:lnTo>
                  <a:pt x="171577" y="8166"/>
                </a:lnTo>
                <a:lnTo>
                  <a:pt x="171919" y="12865"/>
                </a:lnTo>
                <a:lnTo>
                  <a:pt x="171919" y="76339"/>
                </a:lnTo>
                <a:lnTo>
                  <a:pt x="169189" y="93611"/>
                </a:lnTo>
                <a:lnTo>
                  <a:pt x="161417" y="108394"/>
                </a:lnTo>
                <a:lnTo>
                  <a:pt x="149199" y="118706"/>
                </a:lnTo>
                <a:lnTo>
                  <a:pt x="133172" y="122580"/>
                </a:lnTo>
                <a:lnTo>
                  <a:pt x="123444" y="121678"/>
                </a:lnTo>
                <a:lnTo>
                  <a:pt x="110693" y="116344"/>
                </a:lnTo>
                <a:lnTo>
                  <a:pt x="99606" y="102565"/>
                </a:lnTo>
                <a:lnTo>
                  <a:pt x="94869" y="76339"/>
                </a:lnTo>
                <a:lnTo>
                  <a:pt x="94869" y="12865"/>
                </a:lnTo>
                <a:lnTo>
                  <a:pt x="95224" y="8191"/>
                </a:lnTo>
                <a:lnTo>
                  <a:pt x="96431" y="698"/>
                </a:lnTo>
                <a:lnTo>
                  <a:pt x="96075" y="0"/>
                </a:lnTo>
                <a:lnTo>
                  <a:pt x="84772" y="0"/>
                </a:lnTo>
                <a:lnTo>
                  <a:pt x="84442" y="698"/>
                </a:lnTo>
                <a:lnTo>
                  <a:pt x="85648" y="8166"/>
                </a:lnTo>
                <a:lnTo>
                  <a:pt x="86004" y="12865"/>
                </a:lnTo>
                <a:lnTo>
                  <a:pt x="86004" y="76339"/>
                </a:lnTo>
                <a:lnTo>
                  <a:pt x="92151" y="106273"/>
                </a:lnTo>
                <a:lnTo>
                  <a:pt x="106324" y="121932"/>
                </a:lnTo>
                <a:lnTo>
                  <a:pt x="122135" y="127939"/>
                </a:lnTo>
                <a:lnTo>
                  <a:pt x="133172" y="128917"/>
                </a:lnTo>
                <a:lnTo>
                  <a:pt x="147497" y="126403"/>
                </a:lnTo>
                <a:lnTo>
                  <a:pt x="162915" y="117843"/>
                </a:lnTo>
                <a:lnTo>
                  <a:pt x="175234" y="101676"/>
                </a:lnTo>
                <a:lnTo>
                  <a:pt x="180263" y="76339"/>
                </a:lnTo>
                <a:lnTo>
                  <a:pt x="180263" y="12865"/>
                </a:lnTo>
                <a:lnTo>
                  <a:pt x="180619" y="8191"/>
                </a:lnTo>
                <a:lnTo>
                  <a:pt x="181825" y="698"/>
                </a:lnTo>
                <a:close/>
              </a:path>
              <a:path w="422275" h="129539">
                <a:moveTo>
                  <a:pt x="264680" y="94983"/>
                </a:moveTo>
                <a:lnTo>
                  <a:pt x="255816" y="73215"/>
                </a:lnTo>
                <a:lnTo>
                  <a:pt x="236296" y="59220"/>
                </a:lnTo>
                <a:lnTo>
                  <a:pt x="216789" y="46012"/>
                </a:lnTo>
                <a:lnTo>
                  <a:pt x="207911" y="26631"/>
                </a:lnTo>
                <a:lnTo>
                  <a:pt x="209638" y="18021"/>
                </a:lnTo>
                <a:lnTo>
                  <a:pt x="214388" y="11226"/>
                </a:lnTo>
                <a:lnTo>
                  <a:pt x="221576" y="6756"/>
                </a:lnTo>
                <a:lnTo>
                  <a:pt x="230581" y="5143"/>
                </a:lnTo>
                <a:lnTo>
                  <a:pt x="237528" y="5994"/>
                </a:lnTo>
                <a:lnTo>
                  <a:pt x="244627" y="8877"/>
                </a:lnTo>
                <a:lnTo>
                  <a:pt x="251548" y="14312"/>
                </a:lnTo>
                <a:lnTo>
                  <a:pt x="257924" y="22834"/>
                </a:lnTo>
                <a:lnTo>
                  <a:pt x="258699" y="22809"/>
                </a:lnTo>
                <a:lnTo>
                  <a:pt x="256540" y="5740"/>
                </a:lnTo>
                <a:lnTo>
                  <a:pt x="251764" y="3276"/>
                </a:lnTo>
                <a:lnTo>
                  <a:pt x="242443" y="38"/>
                </a:lnTo>
                <a:lnTo>
                  <a:pt x="232613" y="38"/>
                </a:lnTo>
                <a:lnTo>
                  <a:pt x="219824" y="2451"/>
                </a:lnTo>
                <a:lnTo>
                  <a:pt x="209486" y="8940"/>
                </a:lnTo>
                <a:lnTo>
                  <a:pt x="202565" y="18440"/>
                </a:lnTo>
                <a:lnTo>
                  <a:pt x="200037" y="29870"/>
                </a:lnTo>
                <a:lnTo>
                  <a:pt x="208915" y="51739"/>
                </a:lnTo>
                <a:lnTo>
                  <a:pt x="228434" y="65976"/>
                </a:lnTo>
                <a:lnTo>
                  <a:pt x="247954" y="79502"/>
                </a:lnTo>
                <a:lnTo>
                  <a:pt x="256819" y="99250"/>
                </a:lnTo>
                <a:lnTo>
                  <a:pt x="254952" y="109080"/>
                </a:lnTo>
                <a:lnTo>
                  <a:pt x="249656" y="116535"/>
                </a:lnTo>
                <a:lnTo>
                  <a:pt x="241427" y="121285"/>
                </a:lnTo>
                <a:lnTo>
                  <a:pt x="230733" y="122948"/>
                </a:lnTo>
                <a:lnTo>
                  <a:pt x="220649" y="121577"/>
                </a:lnTo>
                <a:lnTo>
                  <a:pt x="211442" y="117754"/>
                </a:lnTo>
                <a:lnTo>
                  <a:pt x="203898" y="111937"/>
                </a:lnTo>
                <a:lnTo>
                  <a:pt x="198742" y="104432"/>
                </a:lnTo>
                <a:lnTo>
                  <a:pt x="198031" y="104559"/>
                </a:lnTo>
                <a:lnTo>
                  <a:pt x="226326" y="128905"/>
                </a:lnTo>
                <a:lnTo>
                  <a:pt x="238658" y="127228"/>
                </a:lnTo>
                <a:lnTo>
                  <a:pt x="251142" y="121589"/>
                </a:lnTo>
                <a:lnTo>
                  <a:pt x="260807" y="111137"/>
                </a:lnTo>
                <a:lnTo>
                  <a:pt x="264680" y="94983"/>
                </a:lnTo>
                <a:close/>
              </a:path>
              <a:path w="422275" h="129539">
                <a:moveTo>
                  <a:pt x="382752" y="749"/>
                </a:moveTo>
                <a:lnTo>
                  <a:pt x="382397" y="50"/>
                </a:lnTo>
                <a:lnTo>
                  <a:pt x="371373" y="50"/>
                </a:lnTo>
                <a:lnTo>
                  <a:pt x="371017" y="749"/>
                </a:lnTo>
                <a:lnTo>
                  <a:pt x="372275" y="8394"/>
                </a:lnTo>
                <a:lnTo>
                  <a:pt x="372630" y="13042"/>
                </a:lnTo>
                <a:lnTo>
                  <a:pt x="372630" y="60007"/>
                </a:lnTo>
                <a:lnTo>
                  <a:pt x="293408" y="60007"/>
                </a:lnTo>
                <a:lnTo>
                  <a:pt x="293408" y="13042"/>
                </a:lnTo>
                <a:lnTo>
                  <a:pt x="293763" y="8420"/>
                </a:lnTo>
                <a:lnTo>
                  <a:pt x="295021" y="749"/>
                </a:lnTo>
                <a:lnTo>
                  <a:pt x="294665" y="50"/>
                </a:lnTo>
                <a:lnTo>
                  <a:pt x="283641" y="50"/>
                </a:lnTo>
                <a:lnTo>
                  <a:pt x="283286" y="749"/>
                </a:lnTo>
                <a:lnTo>
                  <a:pt x="284543" y="8394"/>
                </a:lnTo>
                <a:lnTo>
                  <a:pt x="284899" y="13042"/>
                </a:lnTo>
                <a:lnTo>
                  <a:pt x="284899" y="115900"/>
                </a:lnTo>
                <a:lnTo>
                  <a:pt x="284543" y="120523"/>
                </a:lnTo>
                <a:lnTo>
                  <a:pt x="283286" y="128193"/>
                </a:lnTo>
                <a:lnTo>
                  <a:pt x="283641" y="128892"/>
                </a:lnTo>
                <a:lnTo>
                  <a:pt x="294665" y="128892"/>
                </a:lnTo>
                <a:lnTo>
                  <a:pt x="295021" y="128193"/>
                </a:lnTo>
                <a:lnTo>
                  <a:pt x="293763" y="120548"/>
                </a:lnTo>
                <a:lnTo>
                  <a:pt x="293408" y="115900"/>
                </a:lnTo>
                <a:lnTo>
                  <a:pt x="293408" y="64655"/>
                </a:lnTo>
                <a:lnTo>
                  <a:pt x="372630" y="64655"/>
                </a:lnTo>
                <a:lnTo>
                  <a:pt x="372630" y="115900"/>
                </a:lnTo>
                <a:lnTo>
                  <a:pt x="372275" y="120523"/>
                </a:lnTo>
                <a:lnTo>
                  <a:pt x="371017" y="128193"/>
                </a:lnTo>
                <a:lnTo>
                  <a:pt x="371373" y="128892"/>
                </a:lnTo>
                <a:lnTo>
                  <a:pt x="382397" y="128892"/>
                </a:lnTo>
                <a:lnTo>
                  <a:pt x="382752" y="128193"/>
                </a:lnTo>
                <a:lnTo>
                  <a:pt x="381495" y="120548"/>
                </a:lnTo>
                <a:lnTo>
                  <a:pt x="381139" y="115900"/>
                </a:lnTo>
                <a:lnTo>
                  <a:pt x="381139" y="13042"/>
                </a:lnTo>
                <a:lnTo>
                  <a:pt x="381520" y="8420"/>
                </a:lnTo>
                <a:lnTo>
                  <a:pt x="382752" y="749"/>
                </a:lnTo>
                <a:close/>
              </a:path>
              <a:path w="422275" h="129539">
                <a:moveTo>
                  <a:pt x="422211" y="749"/>
                </a:moveTo>
                <a:lnTo>
                  <a:pt x="421855" y="50"/>
                </a:lnTo>
                <a:lnTo>
                  <a:pt x="410857" y="50"/>
                </a:lnTo>
                <a:lnTo>
                  <a:pt x="410502" y="749"/>
                </a:lnTo>
                <a:lnTo>
                  <a:pt x="411759" y="8394"/>
                </a:lnTo>
                <a:lnTo>
                  <a:pt x="412115" y="13195"/>
                </a:lnTo>
                <a:lnTo>
                  <a:pt x="412115" y="115595"/>
                </a:lnTo>
                <a:lnTo>
                  <a:pt x="411734" y="120396"/>
                </a:lnTo>
                <a:lnTo>
                  <a:pt x="410502" y="128041"/>
                </a:lnTo>
                <a:lnTo>
                  <a:pt x="410857" y="128739"/>
                </a:lnTo>
                <a:lnTo>
                  <a:pt x="421855" y="128739"/>
                </a:lnTo>
                <a:lnTo>
                  <a:pt x="422211" y="128041"/>
                </a:lnTo>
                <a:lnTo>
                  <a:pt x="420954" y="120396"/>
                </a:lnTo>
                <a:lnTo>
                  <a:pt x="420598" y="115595"/>
                </a:lnTo>
                <a:lnTo>
                  <a:pt x="420598" y="13195"/>
                </a:lnTo>
                <a:lnTo>
                  <a:pt x="420979" y="8394"/>
                </a:lnTo>
                <a:lnTo>
                  <a:pt x="422211" y="749"/>
                </a:lnTo>
                <a:close/>
              </a:path>
            </a:pathLst>
          </a:custGeom>
          <a:solidFill>
            <a:srgbClr val="6D2B1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7722564" y="3820016"/>
            <a:ext cx="642620" cy="128905"/>
            <a:chOff x="7722564" y="3820016"/>
            <a:chExt cx="642620" cy="128905"/>
          </a:xfrm>
        </p:grpSpPr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22564" y="3820016"/>
              <a:ext cx="325770" cy="12889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70680" y="3820016"/>
              <a:ext cx="294363" cy="128892"/>
            </a:xfrm>
            <a:prstGeom prst="rect">
              <a:avLst/>
            </a:prstGeom>
          </p:spPr>
        </p:pic>
      </p:grp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2316741" y="8693553"/>
            <a:ext cx="8001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50" dirty="0">
                <a:solidFill>
                  <a:srgbClr val="261200"/>
                </a:solidFill>
                <a:latin typeface="Trebuchet MS"/>
                <a:cs typeface="Trebuchet MS"/>
              </a:rPr>
              <a:t>7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2"/>
            <a:ext cx="12671996" cy="900000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5171" y="6361714"/>
            <a:ext cx="5873530" cy="1628651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38100" marR="5080" indent="-26034">
              <a:lnSpc>
                <a:spcPts val="5600"/>
              </a:lnSpc>
              <a:spcBef>
                <a:spcPts val="1220"/>
              </a:spcBef>
            </a:pPr>
            <a:r>
              <a:rPr lang="ru-RU" sz="5600" spc="-290" dirty="0">
                <a:solidFill>
                  <a:srgbClr val="FFF9F8"/>
                </a:solidFill>
                <a:latin typeface="Lucida Sans Unicode"/>
                <a:cs typeface="Lucida Sans Unicode"/>
              </a:rPr>
              <a:t>На краю карты всё раскрывается</a:t>
            </a:r>
            <a:endParaRPr sz="5600" dirty="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35" dirty="0">
                <a:solidFill>
                  <a:srgbClr val="F8F2E9"/>
                </a:solidFill>
              </a:rPr>
              <a:t> </a:t>
            </a:r>
            <a:r>
              <a:rPr spc="-10" dirty="0">
                <a:solidFill>
                  <a:srgbClr val="F8F2E9"/>
                </a:solidFill>
              </a:rPr>
              <a:t>Secret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309831" y="8693553"/>
            <a:ext cx="8699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5" dirty="0">
                <a:solidFill>
                  <a:srgbClr val="F8F2E9"/>
                </a:solidFill>
                <a:latin typeface="Trebuchet MS"/>
                <a:cs typeface="Trebuchet MS"/>
              </a:rPr>
              <a:t>9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89500" y="575485"/>
            <a:ext cx="3528569" cy="21929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5715" indent="-3175" algn="l">
              <a:spcBef>
                <a:spcPts val="100"/>
              </a:spcBef>
            </a:pPr>
            <a:r>
              <a:rPr lang="ru-RU" sz="1400" spc="50" dirty="0">
                <a:solidFill>
                  <a:srgbClr val="FFF9F8"/>
                </a:solidFill>
                <a:latin typeface="Trebuchet MS"/>
                <a:cs typeface="Trebuchet MS"/>
              </a:rPr>
              <a:t>К некоторым виллам здесь можно добраться только на лодке. Всего </a:t>
            </a:r>
          </a:p>
          <a:p>
            <a:pPr marL="15240" marR="5715" indent="-3175" algn="l">
              <a:spcBef>
                <a:spcPts val="100"/>
              </a:spcBef>
            </a:pPr>
            <a:r>
              <a:rPr lang="ru-RU" sz="1400" spc="50" dirty="0">
                <a:solidFill>
                  <a:srgbClr val="FFF9F8"/>
                </a:solidFill>
                <a:latin typeface="Trebuchet MS"/>
                <a:cs typeface="Trebuchet MS"/>
              </a:rPr>
              <a:t>их тринадцать, и каждая создана </a:t>
            </a:r>
          </a:p>
          <a:p>
            <a:pPr marL="15240" marR="5715" indent="-3175" algn="l">
              <a:spcBef>
                <a:spcPts val="100"/>
              </a:spcBef>
            </a:pPr>
            <a:r>
              <a:rPr lang="ru-RU" sz="1400" spc="50" dirty="0">
                <a:solidFill>
                  <a:srgbClr val="FFF9F8"/>
                </a:solidFill>
                <a:latin typeface="Trebuchet MS"/>
                <a:cs typeface="Trebuchet MS"/>
              </a:rPr>
              <a:t>как собственный частный мир, соединяющий просторную жизнь, глубокую приватность и персональную заботу. Натуральные материалы, щедрые пространства и раздвижная крыша над главной спальней, которая ночью открывается навстречу звёздам</a:t>
            </a:r>
            <a:r>
              <a:rPr sz="1400" spc="-10" dirty="0">
                <a:solidFill>
                  <a:srgbClr val="FFF9F8"/>
                </a:solidFill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68114" y="575485"/>
            <a:ext cx="3528569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 marR="5080" indent="-8890" algn="l">
              <a:spcBef>
                <a:spcPts val="100"/>
              </a:spcBef>
            </a:pPr>
            <a:r>
              <a:rPr lang="ru-RU" sz="1400" spc="55" dirty="0">
                <a:solidFill>
                  <a:srgbClr val="FFF9F8"/>
                </a:solidFill>
                <a:latin typeface="Trebuchet MS"/>
                <a:cs typeface="Trebuchet MS"/>
              </a:rPr>
              <a:t>Во всех категориях гостей ждут частные тренажёрные залы, отдельные комнаты для </a:t>
            </a:r>
            <a:r>
              <a:rPr lang="ru-RU" sz="1400" spc="55" dirty="0" err="1">
                <a:solidFill>
                  <a:srgbClr val="FFF9F8"/>
                </a:solidFill>
                <a:latin typeface="Trebuchet MS"/>
                <a:cs typeface="Trebuchet MS"/>
              </a:rPr>
              <a:t>спа</a:t>
            </a:r>
            <a:r>
              <a:rPr lang="ru-RU" sz="1400" spc="55" dirty="0">
                <a:solidFill>
                  <a:srgbClr val="FFF9F8"/>
                </a:solidFill>
                <a:latin typeface="Trebuchet MS"/>
                <a:cs typeface="Trebuchet MS"/>
              </a:rPr>
              <a:t>-процедур, ванные комнаты под открытым небом и кухни, оснащённые техникой </a:t>
            </a:r>
            <a:r>
              <a:rPr lang="en" sz="1400" spc="55" dirty="0">
                <a:solidFill>
                  <a:srgbClr val="FFF9F8"/>
                </a:solidFill>
                <a:latin typeface="Trebuchet MS"/>
                <a:cs typeface="Trebuchet MS"/>
              </a:rPr>
              <a:t>Smeg, </a:t>
            </a:r>
            <a:r>
              <a:rPr lang="ru-RU" sz="1400" spc="55" dirty="0">
                <a:solidFill>
                  <a:srgbClr val="FFF9F8"/>
                </a:solidFill>
                <a:latin typeface="Trebuchet MS"/>
                <a:cs typeface="Trebuchet MS"/>
              </a:rPr>
              <a:t>на которых рождаются персонально созданные пиршества. Дизайн плавно соединяет внутренние зоны и открытые пространства, а пляж находится всего в нескольких шагах</a:t>
            </a:r>
            <a:r>
              <a:rPr sz="1400" spc="-20" dirty="0">
                <a:solidFill>
                  <a:srgbClr val="FFF9F8"/>
                </a:solidFill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9000007"/>
                </a:lnTo>
                <a:lnTo>
                  <a:pt x="12671996" y="9000007"/>
                </a:lnTo>
                <a:lnTo>
                  <a:pt x="12671996" y="0"/>
                </a:lnTo>
                <a:close/>
              </a:path>
            </a:pathLst>
          </a:custGeom>
          <a:solidFill>
            <a:srgbClr val="A99E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73050" y="3678304"/>
            <a:ext cx="6064250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300" dirty="0"/>
              <a:t>Категория виллы:</a:t>
            </a:r>
            <a:br>
              <a:rPr lang="ru-RU" spc="-300" dirty="0"/>
            </a:br>
            <a:r>
              <a:rPr lang="ru-RU" spc="-300" dirty="0"/>
              <a:t>одна спальня</a:t>
            </a:r>
            <a:endParaRPr spc="-500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290022" y="8693553"/>
            <a:ext cx="104139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100" dirty="0">
                <a:solidFill>
                  <a:srgbClr val="261200"/>
                </a:solidFill>
                <a:latin typeface="Trebuchet MS"/>
                <a:cs typeface="Trebuchet MS"/>
              </a:rPr>
              <a:t>11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14557" y="3336301"/>
            <a:ext cx="239454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spc="85" dirty="0">
                <a:solidFill>
                  <a:srgbClr val="796B5B"/>
                </a:solidFill>
                <a:latin typeface="Trebuchet MS"/>
                <a:cs typeface="Trebuchet MS"/>
              </a:rPr>
              <a:t>Площадь: </a:t>
            </a:r>
            <a:r>
              <a:rPr sz="1400" spc="85" dirty="0">
                <a:solidFill>
                  <a:srgbClr val="796B5B"/>
                </a:solidFill>
                <a:latin typeface="Trebuchet MS"/>
                <a:cs typeface="Trebuchet MS"/>
              </a:rPr>
              <a:t>448</a:t>
            </a:r>
            <a:r>
              <a:rPr lang="ru-RU" sz="1400" spc="-80" dirty="0">
                <a:solidFill>
                  <a:srgbClr val="796B5B"/>
                </a:solidFill>
                <a:latin typeface="Trebuchet MS"/>
                <a:cs typeface="Trebuchet MS"/>
              </a:rPr>
              <a:t>–</a:t>
            </a:r>
            <a:r>
              <a:rPr sz="1400" dirty="0">
                <a:solidFill>
                  <a:srgbClr val="796B5B"/>
                </a:solidFill>
                <a:latin typeface="Trebuchet MS"/>
                <a:cs typeface="Trebuchet MS"/>
              </a:rPr>
              <a:t>461</a:t>
            </a:r>
            <a:r>
              <a:rPr sz="1400" spc="-80" dirty="0">
                <a:solidFill>
                  <a:srgbClr val="796B5B"/>
                </a:solidFill>
                <a:latin typeface="Trebuchet MS"/>
                <a:cs typeface="Trebuchet MS"/>
              </a:rPr>
              <a:t> </a:t>
            </a:r>
            <a:r>
              <a:rPr lang="ru-RU" sz="1400" spc="-25" dirty="0">
                <a:solidFill>
                  <a:srgbClr val="796B5B"/>
                </a:solidFill>
                <a:latin typeface="Trebuchet MS"/>
                <a:cs typeface="Trebuchet MS"/>
              </a:rPr>
              <a:t>кв. м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14557" y="3816350"/>
            <a:ext cx="345039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lang="ru-RU" sz="1400" spc="10" dirty="0">
                <a:solidFill>
                  <a:srgbClr val="796B5B"/>
                </a:solidFill>
                <a:latin typeface="Trebuchet MS"/>
                <a:cs typeface="Trebuchet MS"/>
              </a:rPr>
              <a:t>Размещение: 2 взрослых и 2 детей</a:t>
            </a:r>
            <a:br>
              <a:rPr lang="ru-RU" sz="1400" spc="10" dirty="0">
                <a:solidFill>
                  <a:srgbClr val="796B5B"/>
                </a:solidFill>
                <a:latin typeface="Trebuchet MS"/>
                <a:cs typeface="Trebuchet MS"/>
              </a:rPr>
            </a:br>
            <a:r>
              <a:rPr lang="ru-RU" sz="1400" spc="10" dirty="0">
                <a:solidFill>
                  <a:srgbClr val="796B5B"/>
                </a:solidFill>
                <a:latin typeface="Trebuchet MS"/>
                <a:cs typeface="Trebuchet MS"/>
              </a:rPr>
              <a:t>или до 3 взрослых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914557" y="4484993"/>
            <a:ext cx="4680543" cy="13721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 marR="5080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solidFill>
                  <a:srgbClr val="796B5B"/>
                </a:solidFill>
                <a:latin typeface="Trebuchet MS"/>
                <a:cs typeface="Trebuchet MS"/>
              </a:rPr>
              <a:t>Каждая главная спальня включает смежную спальню </a:t>
            </a:r>
          </a:p>
          <a:p>
            <a:pPr marL="22225" marR="5080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solidFill>
                  <a:srgbClr val="796B5B"/>
                </a:solidFill>
                <a:latin typeface="Trebuchet MS"/>
                <a:cs typeface="Trebuchet MS"/>
              </a:rPr>
              <a:t>и вторую ванную комнату</a:t>
            </a:r>
          </a:p>
          <a:p>
            <a:pPr marL="20955" marR="254000" indent="1270">
              <a:lnSpc>
                <a:spcPct val="100000"/>
              </a:lnSpc>
              <a:spcBef>
                <a:spcPts val="1130"/>
              </a:spcBef>
            </a:pPr>
            <a:r>
              <a:rPr lang="ru-RU" sz="1400" dirty="0">
                <a:solidFill>
                  <a:srgbClr val="796B5B"/>
                </a:solidFill>
                <a:latin typeface="Trebuchet MS"/>
                <a:cs typeface="Trebuchet MS"/>
              </a:rPr>
              <a:t>Пляжные и водные виллы</a:t>
            </a:r>
          </a:p>
          <a:p>
            <a:pPr marL="20955" marR="451484" indent="-8890" algn="just">
              <a:lnSpc>
                <a:spcPct val="100000"/>
              </a:lnSpc>
              <a:spcBef>
                <a:spcPts val="1135"/>
              </a:spcBef>
            </a:pPr>
            <a:r>
              <a:rPr lang="ru-RU" sz="1400" spc="-25" dirty="0">
                <a:solidFill>
                  <a:srgbClr val="796B5B"/>
                </a:solidFill>
                <a:latin typeface="Trebuchet MS"/>
                <a:cs typeface="Trebuchet MS"/>
              </a:rPr>
              <a:t>Во всех виллах есть тренажёрный зал внутри виллы, раздвижные крыши и </a:t>
            </a:r>
            <a:r>
              <a:rPr lang="en" sz="1400" spc="-25" dirty="0">
                <a:solidFill>
                  <a:srgbClr val="796B5B"/>
                </a:solidFill>
                <a:latin typeface="Trebuchet MS"/>
                <a:cs typeface="Trebuchet MS"/>
              </a:rPr>
              <a:t>wellness-</a:t>
            </a:r>
            <a:r>
              <a:rPr lang="ru-RU" sz="1400" spc="-25" dirty="0">
                <a:solidFill>
                  <a:srgbClr val="796B5B"/>
                </a:solidFill>
                <a:latin typeface="Trebuchet MS"/>
                <a:cs typeface="Trebuchet MS"/>
              </a:rPr>
              <a:t>пространство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 series of small houses are built on stilts over the water.  AI generated cont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36004" cy="8999994"/>
          </a:xfrm>
          <a:prstGeom prst="rect">
            <a:avLst/>
          </a:prstGeom>
        </p:spPr>
      </p:pic>
      <p:pic>
        <p:nvPicPr>
          <p:cNvPr id="3" name="object 3" descr="A house is situated on a sandy beach, with a pool and a dock nearby.  AI generated cont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66101" y="5233040"/>
            <a:ext cx="4217910" cy="31189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890005" y="1617893"/>
            <a:ext cx="5382541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Не просто места для проживания, а частные миры, парящие между океаном и небом. Эти виллы с одной спальней созданы для неспешной, расслабленной жизни, где непрерывные виды, пространства с открытой планировкой и полным уединением рождают ощущение спокойствия и перспективы.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272547" y="8693553"/>
            <a:ext cx="12128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13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73546" y="4891477"/>
            <a:ext cx="18923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E3B26"/>
                </a:solidFill>
                <a:latin typeface="Trebuchet MS"/>
                <a:cs typeface="Trebuchet MS"/>
              </a:rPr>
              <a:t>Overwater</a:t>
            </a:r>
            <a:r>
              <a:rPr sz="1200" spc="-40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4E3B26"/>
                </a:solidFill>
                <a:latin typeface="Trebuchet MS"/>
                <a:cs typeface="Trebuchet MS"/>
              </a:rPr>
              <a:t>Horizon</a:t>
            </a:r>
            <a:r>
              <a:rPr sz="1200" spc="-40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r>
              <a:rPr sz="1200" spc="-20" dirty="0">
                <a:solidFill>
                  <a:srgbClr val="4E3B26"/>
                </a:solidFill>
                <a:latin typeface="Trebuchet MS"/>
                <a:cs typeface="Trebuchet MS"/>
              </a:rPr>
              <a:t>Villa</a:t>
            </a:r>
            <a:endParaRPr sz="1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300" y="6330950"/>
            <a:ext cx="1489771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92887F"/>
                </a:solidFill>
                <a:latin typeface="Trebuchet MS"/>
                <a:cs typeface="Trebuchet MS"/>
              </a:rPr>
              <a:t>Beach</a:t>
            </a:r>
            <a:r>
              <a:rPr sz="1200" i="1" spc="35" dirty="0">
                <a:solidFill>
                  <a:srgbClr val="92887F"/>
                </a:solidFill>
                <a:latin typeface="Trebuchet MS"/>
                <a:cs typeface="Trebuchet MS"/>
              </a:rPr>
              <a:t> </a:t>
            </a:r>
            <a:r>
              <a:rPr sz="1200" i="1" spc="-40" dirty="0">
                <a:solidFill>
                  <a:srgbClr val="92887F"/>
                </a:solidFill>
                <a:latin typeface="Trebuchet MS"/>
                <a:cs typeface="Trebuchet MS"/>
              </a:rPr>
              <a:t>Villa</a:t>
            </a:r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3" name="object 3" descr="A group of houses are situated on a small island in the ocean.  AI generated cont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996" y="1511984"/>
            <a:ext cx="6277904" cy="4666566"/>
          </a:xfrm>
          <a:prstGeom prst="rect">
            <a:avLst/>
          </a:prstGeom>
        </p:spPr>
      </p:pic>
      <p:pic>
        <p:nvPicPr>
          <p:cNvPr id="4" name="object 4" descr="A large patio with a pool and a table with chairs.  AI generated cont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4100" y="287998"/>
            <a:ext cx="4979911" cy="726215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274070" y="8693553"/>
            <a:ext cx="120014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35" dirty="0">
                <a:solidFill>
                  <a:srgbClr val="261200"/>
                </a:solidFill>
                <a:latin typeface="Trebuchet MS"/>
                <a:cs typeface="Trebuchet MS"/>
              </a:rPr>
              <a:t>15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968240" cy="9000490"/>
          </a:xfrm>
          <a:custGeom>
            <a:avLst/>
            <a:gdLst/>
            <a:ahLst/>
            <a:cxnLst/>
            <a:rect l="l" t="t" r="r" b="b"/>
            <a:pathLst>
              <a:path w="4968240" h="9000490">
                <a:moveTo>
                  <a:pt x="0" y="8999994"/>
                </a:moveTo>
                <a:lnTo>
                  <a:pt x="4967998" y="8999994"/>
                </a:lnTo>
                <a:lnTo>
                  <a:pt x="4967998" y="0"/>
                </a:lnTo>
                <a:lnTo>
                  <a:pt x="0" y="0"/>
                </a:lnTo>
                <a:lnTo>
                  <a:pt x="0" y="8999994"/>
                </a:lnTo>
                <a:close/>
              </a:path>
            </a:pathLst>
          </a:custGeom>
          <a:solidFill>
            <a:srgbClr val="F8F2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7998" y="-12"/>
            <a:ext cx="7703997" cy="900000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7997" y="287997"/>
            <a:ext cx="4372903" cy="315718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75148" y="4762493"/>
            <a:ext cx="400475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75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Доступный только на лодке, </a:t>
            </a:r>
            <a:r>
              <a:rPr lang="en" sz="1400" dirty="0">
                <a:solidFill>
                  <a:srgbClr val="4E3B26"/>
                </a:solidFill>
                <a:latin typeface="Trebuchet MS"/>
                <a:cs typeface="Trebuchet MS"/>
              </a:rPr>
              <a:t>One-Bedroom Overwater Sea Loft </a:t>
            </a: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занимает собственное пространство посреди океана. Частный бассейн становится центром просторных открытых зон, созданных для отдыха и ужинов, а непрерывные виды на океан простираются </a:t>
            </a:r>
          </a:p>
          <a:p>
            <a:pPr marL="12700" marR="5080" indent="3175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до горизонта, создавая ощущение полного погружения в окружающий пейзаж.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277627" y="8693553"/>
            <a:ext cx="11620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50" dirty="0">
                <a:solidFill>
                  <a:srgbClr val="261200"/>
                </a:solidFill>
                <a:latin typeface="Trebuchet MS"/>
                <a:cs typeface="Trebuchet MS"/>
              </a:rPr>
              <a:t>17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269900" y="3753318"/>
            <a:ext cx="3171800" cy="71237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 marR="5080">
              <a:lnSpc>
                <a:spcPts val="2440"/>
              </a:lnSpc>
              <a:spcBef>
                <a:spcPts val="545"/>
              </a:spcBef>
            </a:pPr>
            <a:r>
              <a:rPr lang="ru-RU" sz="2700" spc="-145" dirty="0"/>
              <a:t>Первый в мире </a:t>
            </a:r>
            <a:r>
              <a:rPr sz="2700" spc="-135" dirty="0"/>
              <a:t>Overwater</a:t>
            </a:r>
            <a:r>
              <a:rPr sz="2700" spc="-345" dirty="0"/>
              <a:t> </a:t>
            </a:r>
            <a:r>
              <a:rPr sz="2700" spc="-160" dirty="0"/>
              <a:t>Sea</a:t>
            </a:r>
            <a:r>
              <a:rPr sz="2700" spc="-345" dirty="0"/>
              <a:t> </a:t>
            </a:r>
            <a:r>
              <a:rPr sz="2700" spc="-50" dirty="0"/>
              <a:t>Loft</a:t>
            </a:r>
            <a:endParaRPr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9000007"/>
                </a:lnTo>
                <a:lnTo>
                  <a:pt x="12671996" y="9000007"/>
                </a:lnTo>
                <a:lnTo>
                  <a:pt x="12671996" y="0"/>
                </a:lnTo>
                <a:close/>
              </a:path>
            </a:pathLst>
          </a:custGeom>
          <a:solidFill>
            <a:srgbClr val="A99E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73050" y="3678304"/>
            <a:ext cx="5759450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395" dirty="0"/>
              <a:t>Категория виллы:</a:t>
            </a:r>
            <a:br>
              <a:rPr lang="ru-RU" spc="-395" dirty="0"/>
            </a:br>
            <a:r>
              <a:rPr lang="ru-RU" spc="-395" dirty="0"/>
              <a:t>две спальни</a:t>
            </a:r>
            <a:endParaRPr spc="-515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270716" y="8693553"/>
            <a:ext cx="123189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19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4472" y="3450036"/>
            <a:ext cx="250082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spc="-55" dirty="0">
                <a:solidFill>
                  <a:srgbClr val="796B5B"/>
                </a:solidFill>
                <a:latin typeface="Trebuchet MS"/>
                <a:cs typeface="Trebuchet MS"/>
              </a:rPr>
              <a:t>Площадь: </a:t>
            </a:r>
            <a:r>
              <a:rPr sz="1400" spc="-55" dirty="0">
                <a:solidFill>
                  <a:srgbClr val="796B5B"/>
                </a:solidFill>
                <a:latin typeface="Trebuchet MS"/>
                <a:cs typeface="Trebuchet MS"/>
              </a:rPr>
              <a:t>1,108</a:t>
            </a:r>
            <a:r>
              <a:rPr lang="ru-RU" sz="1400" spc="-80" dirty="0">
                <a:solidFill>
                  <a:srgbClr val="796B5B"/>
                </a:solidFill>
                <a:latin typeface="Trebuchet MS"/>
                <a:cs typeface="Trebuchet MS"/>
              </a:rPr>
              <a:t>–</a:t>
            </a:r>
            <a:r>
              <a:rPr sz="1400" spc="-75" dirty="0">
                <a:solidFill>
                  <a:srgbClr val="796B5B"/>
                </a:solidFill>
                <a:latin typeface="Trebuchet MS"/>
                <a:cs typeface="Trebuchet MS"/>
              </a:rPr>
              <a:t>1,158</a:t>
            </a:r>
            <a:r>
              <a:rPr sz="1400" spc="-80" dirty="0">
                <a:solidFill>
                  <a:srgbClr val="796B5B"/>
                </a:solidFill>
                <a:latin typeface="Trebuchet MS"/>
                <a:cs typeface="Trebuchet MS"/>
              </a:rPr>
              <a:t> </a:t>
            </a:r>
            <a:r>
              <a:rPr lang="ru-RU" sz="1400" spc="25" dirty="0" err="1">
                <a:solidFill>
                  <a:srgbClr val="796B5B"/>
                </a:solidFill>
                <a:latin typeface="Trebuchet MS"/>
                <a:cs typeface="Trebuchet MS"/>
              </a:rPr>
              <a:t>кв.м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84472" y="3914137"/>
            <a:ext cx="316989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lang="ru-RU" sz="1400" spc="10" dirty="0">
                <a:solidFill>
                  <a:srgbClr val="796B5B"/>
                </a:solidFill>
                <a:latin typeface="Trebuchet MS"/>
                <a:cs typeface="Trebuchet MS"/>
              </a:rPr>
              <a:t>Размещение: 4 взрослых и 4 детей</a:t>
            </a:r>
            <a:br>
              <a:rPr lang="ru-RU" sz="1400" spc="10" dirty="0">
                <a:solidFill>
                  <a:srgbClr val="796B5B"/>
                </a:solidFill>
                <a:latin typeface="Trebuchet MS"/>
                <a:cs typeface="Trebuchet MS"/>
              </a:rPr>
            </a:br>
            <a:r>
              <a:rPr lang="ru-RU" sz="1400" spc="10" dirty="0">
                <a:solidFill>
                  <a:srgbClr val="796B5B"/>
                </a:solidFill>
                <a:latin typeface="Trebuchet MS"/>
                <a:cs typeface="Trebuchet MS"/>
              </a:rPr>
              <a:t>или до 6 взрослых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2793" y="4593682"/>
            <a:ext cx="4626107" cy="13721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 marR="5080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solidFill>
                  <a:srgbClr val="796B5B"/>
                </a:solidFill>
                <a:latin typeface="Trebuchet MS"/>
                <a:cs typeface="Trebuchet MS"/>
              </a:rPr>
              <a:t>Каждая главная спальня включает смежную спальню</a:t>
            </a:r>
            <a:br>
              <a:rPr lang="ru-RU" sz="1400" dirty="0">
                <a:solidFill>
                  <a:srgbClr val="796B5B"/>
                </a:solidFill>
                <a:latin typeface="Trebuchet MS"/>
                <a:cs typeface="Trebuchet MS"/>
              </a:rPr>
            </a:br>
            <a:r>
              <a:rPr lang="ru-RU" sz="1400" dirty="0">
                <a:solidFill>
                  <a:srgbClr val="796B5B"/>
                </a:solidFill>
                <a:latin typeface="Trebuchet MS"/>
                <a:cs typeface="Trebuchet MS"/>
              </a:rPr>
              <a:t>и вторую ванную комнату</a:t>
            </a:r>
          </a:p>
          <a:p>
            <a:pPr marL="20955" marR="254000" indent="1270">
              <a:lnSpc>
                <a:spcPct val="100000"/>
              </a:lnSpc>
              <a:spcBef>
                <a:spcPts val="1130"/>
              </a:spcBef>
            </a:pPr>
            <a:r>
              <a:rPr lang="ru-RU" sz="1400" dirty="0">
                <a:solidFill>
                  <a:srgbClr val="796B5B"/>
                </a:solidFill>
                <a:latin typeface="Trebuchet MS"/>
                <a:cs typeface="Trebuchet MS"/>
              </a:rPr>
              <a:t>Пляжные и водные виллы</a:t>
            </a:r>
          </a:p>
          <a:p>
            <a:pPr marL="20955" marR="243204" indent="-8890">
              <a:spcBef>
                <a:spcPts val="1135"/>
              </a:spcBef>
            </a:pPr>
            <a:r>
              <a:rPr lang="ru-RU" sz="1400" spc="-10" dirty="0">
                <a:solidFill>
                  <a:srgbClr val="796B5B"/>
                </a:solidFill>
                <a:latin typeface="Trebuchet MS"/>
                <a:cs typeface="Trebuchet MS"/>
              </a:rPr>
              <a:t>Во всех виллах есть тренажёрный зал внутри виллы,</a:t>
            </a:r>
            <a:br>
              <a:rPr lang="ru-RU" sz="1400" spc="-10" dirty="0">
                <a:solidFill>
                  <a:srgbClr val="796B5B"/>
                </a:solidFill>
                <a:latin typeface="Trebuchet MS"/>
                <a:cs typeface="Trebuchet MS"/>
              </a:rPr>
            </a:br>
            <a:r>
              <a:rPr lang="ru-RU" sz="1400" spc="-10" dirty="0">
                <a:solidFill>
                  <a:srgbClr val="796B5B"/>
                </a:solidFill>
                <a:latin typeface="Trebuchet MS"/>
                <a:cs typeface="Trebuchet MS"/>
              </a:rPr>
              <a:t>раздвижные крыши и </a:t>
            </a:r>
            <a:r>
              <a:rPr lang="en" sz="1400" spc="-10" dirty="0">
                <a:solidFill>
                  <a:srgbClr val="796B5B"/>
                </a:solidFill>
                <a:latin typeface="Trebuchet MS"/>
                <a:cs typeface="Trebuchet MS"/>
              </a:rPr>
              <a:t>wellness-</a:t>
            </a:r>
            <a:r>
              <a:rPr lang="ru-RU" sz="1400" spc="-10" dirty="0">
                <a:solidFill>
                  <a:srgbClr val="796B5B"/>
                </a:solidFill>
                <a:latin typeface="Trebuchet MS"/>
                <a:cs typeface="Trebuchet MS"/>
              </a:rPr>
              <a:t>пространство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 woman is walking in a room with a bed and a chair.  AI generated cont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6500" y="288644"/>
            <a:ext cx="2306001" cy="3146705"/>
          </a:xfrm>
          <a:prstGeom prst="rect">
            <a:avLst/>
          </a:prstGeom>
        </p:spPr>
      </p:pic>
      <p:pic>
        <p:nvPicPr>
          <p:cNvPr id="3" name="object 3" descr="A man and a woman are standing on a deck overlooking a pool. The woman is wearing a bikini.  AI generated cont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6996" y="288645"/>
            <a:ext cx="2306001" cy="31688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71588" y="5736094"/>
            <a:ext cx="4008312" cy="177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7314" indent="12700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Парящий над открытым океаном, </a:t>
            </a:r>
          </a:p>
          <a:p>
            <a:pPr marL="12700" marR="107314" indent="12700">
              <a:lnSpc>
                <a:spcPct val="100000"/>
              </a:lnSpc>
              <a:spcBef>
                <a:spcPts val="100"/>
              </a:spcBef>
            </a:pPr>
            <a:r>
              <a:rPr lang="en" sz="1400" dirty="0">
                <a:solidFill>
                  <a:srgbClr val="4E3B26"/>
                </a:solidFill>
                <a:latin typeface="Trebuchet MS"/>
                <a:cs typeface="Trebuchet MS"/>
              </a:rPr>
              <a:t>Two-Bedroom Overwater Sea Loft </a:t>
            </a: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дарит поразительное ощущение перспективы. </a:t>
            </a:r>
          </a:p>
          <a:p>
            <a:pPr marL="12700" marR="107314" indent="12700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Виды открываются во все стороны: над волнами, вниз, в кристально чистую воду, и вверх, в бескрайнее небо. Здесь есть только свет, простор и ощущение, что возможно всё.</a:t>
            </a:r>
          </a:p>
          <a:p>
            <a:pPr marL="12700" marR="107314" indent="12700">
              <a:lnSpc>
                <a:spcPct val="100000"/>
              </a:lnSpc>
              <a:spcBef>
                <a:spcPts val="100"/>
              </a:spcBef>
            </a:pPr>
            <a:endParaRPr lang="ru-RU" sz="1400" dirty="0">
              <a:solidFill>
                <a:srgbClr val="4E3B26"/>
              </a:solidFill>
              <a:latin typeface="Trebuchet MS"/>
              <a:cs typeface="Trebuchet MS"/>
            </a:endParaRPr>
          </a:p>
        </p:txBody>
      </p:sp>
      <p:pic>
        <p:nvPicPr>
          <p:cNvPr id="5" name="object 5" descr="A large house is built on stilts over the water.  AI generated content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36004" y="0"/>
            <a:ext cx="6335991" cy="899999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14335" y="3587750"/>
            <a:ext cx="338661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20" dirty="0">
                <a:solidFill>
                  <a:srgbClr val="92887F"/>
                </a:solidFill>
                <a:latin typeface="Trebuchet MS"/>
                <a:cs typeface="Trebuchet MS"/>
              </a:rPr>
              <a:t>Two</a:t>
            </a:r>
            <a:r>
              <a:rPr sz="1200" i="1" spc="-75" dirty="0">
                <a:solidFill>
                  <a:srgbClr val="92887F"/>
                </a:solidFill>
                <a:latin typeface="Trebuchet MS"/>
                <a:cs typeface="Trebuchet MS"/>
              </a:rPr>
              <a:t> </a:t>
            </a:r>
            <a:r>
              <a:rPr sz="1200" i="1" dirty="0">
                <a:solidFill>
                  <a:srgbClr val="92887F"/>
                </a:solidFill>
                <a:latin typeface="Trebuchet MS"/>
                <a:cs typeface="Trebuchet MS"/>
              </a:rPr>
              <a:t>Bedroom</a:t>
            </a:r>
            <a:r>
              <a:rPr sz="1200" i="1" spc="-70" dirty="0">
                <a:solidFill>
                  <a:srgbClr val="92887F"/>
                </a:solidFill>
                <a:latin typeface="Trebuchet MS"/>
                <a:cs typeface="Trebuchet MS"/>
              </a:rPr>
              <a:t> </a:t>
            </a:r>
            <a:r>
              <a:rPr sz="1200" i="1" spc="-25" dirty="0">
                <a:solidFill>
                  <a:srgbClr val="92887F"/>
                </a:solidFill>
                <a:latin typeface="Trebuchet MS"/>
                <a:cs typeface="Trebuchet MS"/>
              </a:rPr>
              <a:t>Overwater</a:t>
            </a:r>
            <a:r>
              <a:rPr sz="1200" i="1" spc="-70" dirty="0">
                <a:solidFill>
                  <a:srgbClr val="92887F"/>
                </a:solidFill>
                <a:latin typeface="Trebuchet MS"/>
                <a:cs typeface="Trebuchet MS"/>
              </a:rPr>
              <a:t> </a:t>
            </a:r>
            <a:r>
              <a:rPr sz="1200" i="1" spc="50" dirty="0">
                <a:solidFill>
                  <a:srgbClr val="92887F"/>
                </a:solidFill>
                <a:latin typeface="Trebuchet MS"/>
                <a:cs typeface="Trebuchet MS"/>
              </a:rPr>
              <a:t>Sea</a:t>
            </a:r>
            <a:r>
              <a:rPr sz="1200" i="1" spc="-70" dirty="0">
                <a:solidFill>
                  <a:srgbClr val="92887F"/>
                </a:solidFill>
                <a:latin typeface="Trebuchet MS"/>
                <a:cs typeface="Trebuchet MS"/>
              </a:rPr>
              <a:t> </a:t>
            </a:r>
            <a:r>
              <a:rPr sz="1200" i="1" spc="-20" dirty="0">
                <a:solidFill>
                  <a:srgbClr val="92887F"/>
                </a:solidFill>
                <a:latin typeface="Trebuchet MS"/>
                <a:cs typeface="Trebuchet MS"/>
              </a:rPr>
              <a:t>Loft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273664" y="8693553"/>
            <a:ext cx="12128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21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8999994"/>
                </a:lnTo>
                <a:lnTo>
                  <a:pt x="12671996" y="8999994"/>
                </a:lnTo>
                <a:lnTo>
                  <a:pt x="12671996" y="0"/>
                </a:lnTo>
                <a:close/>
              </a:path>
            </a:pathLst>
          </a:custGeom>
          <a:solidFill>
            <a:srgbClr val="F8F2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88050" y="7477961"/>
            <a:ext cx="2548927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20" dirty="0">
                <a:solidFill>
                  <a:srgbClr val="92887F"/>
                </a:solidFill>
                <a:latin typeface="Trebuchet MS"/>
                <a:cs typeface="Trebuchet MS"/>
              </a:rPr>
              <a:t>Two</a:t>
            </a:r>
            <a:r>
              <a:rPr sz="1200" i="1" spc="-35" dirty="0">
                <a:solidFill>
                  <a:srgbClr val="92887F"/>
                </a:solidFill>
                <a:latin typeface="Trebuchet MS"/>
                <a:cs typeface="Trebuchet MS"/>
              </a:rPr>
              <a:t> </a:t>
            </a:r>
            <a:r>
              <a:rPr sz="1200" i="1" dirty="0">
                <a:solidFill>
                  <a:srgbClr val="92887F"/>
                </a:solidFill>
                <a:latin typeface="Trebuchet MS"/>
                <a:cs typeface="Trebuchet MS"/>
              </a:rPr>
              <a:t>Bedroom</a:t>
            </a:r>
            <a:r>
              <a:rPr sz="1200" i="1" spc="-35" dirty="0">
                <a:solidFill>
                  <a:srgbClr val="92887F"/>
                </a:solidFill>
                <a:latin typeface="Trebuchet MS"/>
                <a:cs typeface="Trebuchet MS"/>
              </a:rPr>
              <a:t> </a:t>
            </a:r>
            <a:r>
              <a:rPr sz="1200" i="1" dirty="0">
                <a:solidFill>
                  <a:srgbClr val="92887F"/>
                </a:solidFill>
                <a:latin typeface="Trebuchet MS"/>
                <a:cs typeface="Trebuchet MS"/>
              </a:rPr>
              <a:t>Beach</a:t>
            </a:r>
            <a:r>
              <a:rPr sz="1200" i="1" spc="-30" dirty="0">
                <a:solidFill>
                  <a:srgbClr val="92887F"/>
                </a:solidFill>
                <a:latin typeface="Trebuchet MS"/>
                <a:cs typeface="Trebuchet MS"/>
              </a:rPr>
              <a:t> </a:t>
            </a:r>
            <a:r>
              <a:rPr sz="1200" i="1" spc="-10" dirty="0">
                <a:solidFill>
                  <a:srgbClr val="92887F"/>
                </a:solidFill>
                <a:latin typeface="Trebuchet MS"/>
                <a:cs typeface="Trebuchet MS"/>
              </a:rPr>
              <a:t>Pavilion</a:t>
            </a:r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4" name="object 4" descr="A wooden deck with a dining table and chairs.  AI generated cont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13828"/>
            <a:ext cx="6184900" cy="4297922"/>
          </a:xfrm>
          <a:prstGeom prst="rect">
            <a:avLst/>
          </a:prstGeom>
        </p:spPr>
      </p:pic>
      <p:pic>
        <p:nvPicPr>
          <p:cNvPr id="5" name="object 5" descr="A large house is situated on a beach with a pool and palm trees. The house is surrounded by a lush green forest.  AI generated cont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88050" y="287997"/>
            <a:ext cx="5095947" cy="709945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71588" y="6376544"/>
            <a:ext cx="5303712" cy="17620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485" indent="12700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Расположенный среди природного ландшафта острова </a:t>
            </a:r>
          </a:p>
          <a:p>
            <a:pPr marL="12700" marR="70485" indent="12700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и обрамлённый мягким белым песком, </a:t>
            </a:r>
            <a:r>
              <a:rPr lang="en" sz="1400" dirty="0">
                <a:solidFill>
                  <a:srgbClr val="4E3B26"/>
                </a:solidFill>
                <a:latin typeface="Trebuchet MS"/>
                <a:cs typeface="Trebuchet MS"/>
              </a:rPr>
              <a:t>Two-Bedroom Beach Pavilion </a:t>
            </a: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раскрывается через просторные жилые и обеденные зоны, созданные для расслабленной островной жизни. Фирменный бассейн, персональный тренажёрный зал </a:t>
            </a:r>
          </a:p>
          <a:p>
            <a:pPr marL="12700" marR="70485" indent="12700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и просторная терраса обеспечивают полное уединение, создавая приватный мир, созданный пространством, комфортом и успокаивающим звуком прилива.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257205" y="8693553"/>
            <a:ext cx="13652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23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2"/>
            <a:ext cx="12671996" cy="9000007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64352" y="619244"/>
            <a:ext cx="6457202" cy="1628651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 marR="13335" indent="10160">
              <a:lnSpc>
                <a:spcPts val="5600"/>
              </a:lnSpc>
              <a:spcBef>
                <a:spcPts val="1220"/>
              </a:spcBef>
            </a:pPr>
            <a:r>
              <a:rPr lang="ru-RU" spc="-500" dirty="0">
                <a:solidFill>
                  <a:srgbClr val="FFF9F8"/>
                </a:solidFill>
              </a:rPr>
              <a:t>Гастрономия, созданная вокруг вас</a:t>
            </a:r>
            <a:endParaRPr spc="-490" dirty="0">
              <a:solidFill>
                <a:srgbClr val="FFF9F8"/>
              </a:solidFill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35" dirty="0">
                <a:solidFill>
                  <a:srgbClr val="F8F2E9"/>
                </a:solidFill>
              </a:rPr>
              <a:t> </a:t>
            </a:r>
            <a:r>
              <a:rPr spc="-10" dirty="0">
                <a:solidFill>
                  <a:srgbClr val="F8F2E9"/>
                </a:solidFill>
              </a:rPr>
              <a:t>Secret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258729" y="8693553"/>
            <a:ext cx="13525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F8F2E9"/>
                </a:solidFill>
                <a:latin typeface="Trebuchet MS"/>
                <a:cs typeface="Trebuchet MS"/>
              </a:rPr>
              <a:t>25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22272" y="888548"/>
            <a:ext cx="4304084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solidFill>
                  <a:srgbClr val="FFF9F8"/>
                </a:solidFill>
                <a:latin typeface="Trebuchet MS"/>
                <a:cs typeface="Trebuchet MS"/>
              </a:rPr>
              <a:t>Гастрономия в </a:t>
            </a:r>
            <a:r>
              <a:rPr lang="en" sz="1400" dirty="0" err="1">
                <a:solidFill>
                  <a:srgbClr val="FFF9F8"/>
                </a:solidFill>
                <a:latin typeface="Trebuchet MS"/>
                <a:cs typeface="Trebuchet MS"/>
              </a:rPr>
              <a:t>Soneva</a:t>
            </a:r>
            <a:r>
              <a:rPr lang="en" sz="1400" dirty="0">
                <a:solidFill>
                  <a:srgbClr val="FFF9F8"/>
                </a:solidFill>
                <a:latin typeface="Trebuchet MS"/>
                <a:cs typeface="Trebuchet MS"/>
              </a:rPr>
              <a:t> Secret </a:t>
            </a:r>
            <a:r>
              <a:rPr lang="ru-RU" sz="1400" dirty="0">
                <a:solidFill>
                  <a:srgbClr val="FFF9F8"/>
                </a:solidFill>
                <a:latin typeface="Trebuchet MS"/>
                <a:cs typeface="Trebuchet MS"/>
              </a:rPr>
              <a:t>интуитивна  и глубоко персонализирована, ведь она выстраивается вокруг вашего настроения, пространства и ритма. Каждая трапеза создана так, чтобы ощущаться лёгкой, продуманной и запоминающейся.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8999994"/>
                </a:lnTo>
                <a:lnTo>
                  <a:pt x="12671996" y="8999994"/>
                </a:lnTo>
                <a:lnTo>
                  <a:pt x="12671996" y="0"/>
                </a:lnTo>
                <a:close/>
              </a:path>
            </a:pathLst>
          </a:custGeom>
          <a:solidFill>
            <a:srgbClr val="F8F2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 descr="A table and chairs are set on a sandy beach, with a beautiful sunset in the background.  AI generated cont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997" y="4044950"/>
            <a:ext cx="3083342" cy="4307039"/>
          </a:xfrm>
          <a:prstGeom prst="rect">
            <a:avLst/>
          </a:prstGeom>
        </p:spPr>
      </p:pic>
      <p:pic>
        <p:nvPicPr>
          <p:cNvPr id="4" name="object 4" descr="A group of people are sitting outside at night, enjoying the view of the stars and the night sky.  AI generated cont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67998" y="0"/>
            <a:ext cx="7703997" cy="561599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089462" y="5816100"/>
            <a:ext cx="354510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85" dirty="0">
                <a:solidFill>
                  <a:srgbClr val="261200"/>
                </a:solidFill>
                <a:latin typeface="Lucida Sans Unicode"/>
                <a:cs typeface="Lucida Sans Unicode"/>
              </a:rPr>
              <a:t>Out</a:t>
            </a:r>
            <a:r>
              <a:rPr sz="2700" spc="-355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700" spc="-120" dirty="0">
                <a:solidFill>
                  <a:srgbClr val="261200"/>
                </a:solidFill>
                <a:latin typeface="Lucida Sans Unicode"/>
                <a:cs typeface="Lucida Sans Unicode"/>
              </a:rPr>
              <a:t>of</a:t>
            </a:r>
            <a:r>
              <a:rPr sz="2700" spc="-355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700" spc="-190" dirty="0">
                <a:solidFill>
                  <a:srgbClr val="261200"/>
                </a:solidFill>
                <a:latin typeface="Lucida Sans Unicode"/>
                <a:cs typeface="Lucida Sans Unicode"/>
              </a:rPr>
              <a:t>this</a:t>
            </a:r>
            <a:r>
              <a:rPr sz="2700" spc="-350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700" spc="-140" dirty="0">
                <a:solidFill>
                  <a:srgbClr val="261200"/>
                </a:solidFill>
                <a:latin typeface="Lucida Sans Unicode"/>
                <a:cs typeface="Lucida Sans Unicode"/>
              </a:rPr>
              <a:t>World</a:t>
            </a:r>
            <a:endParaRPr sz="2700" dirty="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263301" y="8693553"/>
            <a:ext cx="129539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27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89900" y="6292396"/>
            <a:ext cx="4327472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1630" marR="5080" indent="-329565">
              <a:spcBef>
                <a:spcPts val="100"/>
              </a:spcBef>
            </a:pPr>
            <a:r>
              <a:rPr lang="ru-RU" sz="1400" dirty="0">
                <a:solidFill>
                  <a:srgbClr val="261200"/>
                </a:solidFill>
                <a:latin typeface="Trebuchet MS"/>
                <a:cs typeface="Trebuchet MS"/>
              </a:rPr>
              <a:t>Утончённый ужин и редкие вина под звёздами </a:t>
            </a:r>
          </a:p>
          <a:p>
            <a:pPr marL="341630" marR="5080" indent="-329565">
              <a:spcBef>
                <a:spcPts val="100"/>
              </a:spcBef>
            </a:pPr>
            <a:r>
              <a:rPr lang="ru-RU" sz="1400" dirty="0">
                <a:solidFill>
                  <a:srgbClr val="261200"/>
                </a:solidFill>
                <a:latin typeface="Trebuchet MS"/>
                <a:cs typeface="Trebuchet MS"/>
              </a:rPr>
              <a:t>в обсерватории </a:t>
            </a:r>
            <a:r>
              <a:rPr lang="ru-RU" sz="1400">
                <a:solidFill>
                  <a:srgbClr val="261200"/>
                </a:solidFill>
                <a:latin typeface="Trebuchet MS"/>
                <a:cs typeface="Trebuchet MS"/>
              </a:rPr>
              <a:t>над водой </a:t>
            </a:r>
            <a:r>
              <a:rPr lang="en" sz="1400" dirty="0" err="1">
                <a:solidFill>
                  <a:srgbClr val="261200"/>
                </a:solidFill>
                <a:latin typeface="Trebuchet MS"/>
                <a:cs typeface="Trebuchet MS"/>
              </a:rPr>
              <a:t>Soneva</a:t>
            </a:r>
            <a:r>
              <a:rPr lang="en" sz="1400" dirty="0">
                <a:solidFill>
                  <a:srgbClr val="261200"/>
                </a:solidFill>
                <a:latin typeface="Trebuchet MS"/>
                <a:cs typeface="Trebuchet MS"/>
              </a:rPr>
              <a:t> Secret.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35250" y="7377363"/>
            <a:ext cx="4454650" cy="9746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45" dirty="0">
                <a:solidFill>
                  <a:srgbClr val="261200"/>
                </a:solidFill>
                <a:latin typeface="Lucida Sans Unicode"/>
                <a:cs typeface="Lucida Sans Unicode"/>
              </a:rPr>
              <a:t>So</a:t>
            </a:r>
            <a:r>
              <a:rPr sz="2700" spc="-365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700" spc="-45" dirty="0">
                <a:solidFill>
                  <a:srgbClr val="261200"/>
                </a:solidFill>
                <a:latin typeface="Lucida Sans Unicode"/>
                <a:cs typeface="Lucida Sans Unicode"/>
              </a:rPr>
              <a:t>Primitive</a:t>
            </a:r>
            <a:endParaRPr sz="2700" dirty="0">
              <a:latin typeface="Lucida Sans Unicode"/>
              <a:cs typeface="Lucida Sans Unicode"/>
            </a:endParaRPr>
          </a:p>
          <a:p>
            <a:pPr marL="15875" marR="5080" indent="-635">
              <a:lnSpc>
                <a:spcPct val="100000"/>
              </a:lnSpc>
              <a:spcBef>
                <a:spcPts val="890"/>
              </a:spcBef>
            </a:pPr>
            <a:r>
              <a:rPr lang="ru-RU" sz="1400" spc="-10" dirty="0">
                <a:solidFill>
                  <a:srgbClr val="261200"/>
                </a:solidFill>
                <a:latin typeface="Trebuchet MS"/>
                <a:cs typeface="Trebuchet MS"/>
              </a:rPr>
              <a:t>Кухня на огне у самой береговой линии, где дым, пламя и морской воздух формируют каждое блюдо.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 large glass window overlooks a beautiful beach scene.  AI generated cont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996" y="3043339"/>
            <a:ext cx="7497103" cy="532800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87996" y="1983358"/>
            <a:ext cx="3534704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40" dirty="0"/>
              <a:t>The</a:t>
            </a:r>
            <a:r>
              <a:rPr sz="2700" spc="-345" dirty="0"/>
              <a:t> </a:t>
            </a:r>
            <a:r>
              <a:rPr sz="2700" spc="-175" dirty="0"/>
              <a:t>Living</a:t>
            </a:r>
            <a:r>
              <a:rPr sz="2700" spc="-345" dirty="0"/>
              <a:t> </a:t>
            </a:r>
            <a:r>
              <a:rPr sz="2700" spc="-195" dirty="0"/>
              <a:t>Room</a:t>
            </a:r>
            <a:endParaRPr sz="2700" dirty="0"/>
          </a:p>
        </p:txBody>
      </p:sp>
      <p:sp>
        <p:nvSpPr>
          <p:cNvPr id="4" name="object 4"/>
          <p:cNvSpPr txBox="1"/>
          <p:nvPr/>
        </p:nvSpPr>
        <p:spPr>
          <a:xfrm>
            <a:off x="291394" y="2480757"/>
            <a:ext cx="353130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indent="-1270">
              <a:spcBef>
                <a:spcPts val="100"/>
              </a:spcBef>
            </a:pPr>
            <a:r>
              <a:rPr lang="ru-RU" sz="1400" dirty="0">
                <a:solidFill>
                  <a:srgbClr val="261200"/>
                </a:solidFill>
                <a:latin typeface="Trebuchet MS"/>
                <a:cs typeface="Trebuchet MS"/>
              </a:rPr>
              <a:t>От рассвета до заката — островной стол на весь день со свежими вкусами.</a:t>
            </a:r>
          </a:p>
        </p:txBody>
      </p:sp>
      <p:pic>
        <p:nvPicPr>
          <p:cNvPr id="5" name="object 5" descr="A wooden structure with a thatched roof and a table with two people sitting at it.  AI generated cont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33130" y="287984"/>
            <a:ext cx="3850881" cy="567148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533130" y="6254750"/>
            <a:ext cx="4003040" cy="9618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40" dirty="0">
                <a:solidFill>
                  <a:srgbClr val="261200"/>
                </a:solidFill>
                <a:latin typeface="Lucida Sans Unicode"/>
                <a:cs typeface="Lucida Sans Unicode"/>
              </a:rPr>
              <a:t>The</a:t>
            </a:r>
            <a:r>
              <a:rPr sz="2700" spc="-345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700" spc="-130" dirty="0">
                <a:solidFill>
                  <a:srgbClr val="261200"/>
                </a:solidFill>
                <a:latin typeface="Lucida Sans Unicode"/>
                <a:cs typeface="Lucida Sans Unicode"/>
              </a:rPr>
              <a:t>Secret</a:t>
            </a:r>
            <a:r>
              <a:rPr sz="2700" spc="-345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700" spc="-25" dirty="0">
                <a:solidFill>
                  <a:srgbClr val="261200"/>
                </a:solidFill>
                <a:latin typeface="Lucida Sans Unicode"/>
                <a:cs typeface="Lucida Sans Unicode"/>
              </a:rPr>
              <a:t>Bar</a:t>
            </a:r>
            <a:endParaRPr sz="2700" dirty="0">
              <a:latin typeface="Lucida Sans Unicode"/>
              <a:cs typeface="Lucida Sans Unicode"/>
            </a:endParaRPr>
          </a:p>
          <a:p>
            <a:pPr marL="12700" marR="5080" indent="1270">
              <a:spcBef>
                <a:spcPts val="755"/>
              </a:spcBef>
            </a:pPr>
            <a:r>
              <a:rPr lang="ru-RU" sz="1400" dirty="0">
                <a:solidFill>
                  <a:srgbClr val="261200"/>
                </a:solidFill>
                <a:latin typeface="Trebuchet MS"/>
                <a:cs typeface="Trebuchet MS"/>
              </a:rPr>
              <a:t>Напитки под ваше настроение. Особенно хороши за камерными разговорами.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255375" y="8693553"/>
            <a:ext cx="13843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29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8999994"/>
                </a:lnTo>
                <a:lnTo>
                  <a:pt x="12671996" y="8999994"/>
                </a:lnTo>
                <a:lnTo>
                  <a:pt x="12671996" y="0"/>
                </a:lnTo>
                <a:close/>
              </a:path>
            </a:pathLst>
          </a:custGeom>
          <a:solidFill>
            <a:srgbClr val="F8F2E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 descr="A man is standing next to a cart with a canopy, which is parked on a dock.  AI generated cont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7996" y="287998"/>
            <a:ext cx="6049303" cy="427478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87996" y="4758099"/>
            <a:ext cx="3343449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40" dirty="0">
                <a:solidFill>
                  <a:srgbClr val="261200"/>
                </a:solidFill>
                <a:latin typeface="Lucida Sans Unicode"/>
                <a:cs typeface="Lucida Sans Unicode"/>
              </a:rPr>
              <a:t>The</a:t>
            </a:r>
            <a:r>
              <a:rPr sz="2700" spc="-345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700" spc="-130" dirty="0">
                <a:solidFill>
                  <a:srgbClr val="261200"/>
                </a:solidFill>
                <a:latin typeface="Lucida Sans Unicode"/>
                <a:cs typeface="Lucida Sans Unicode"/>
              </a:rPr>
              <a:t>Secret</a:t>
            </a:r>
            <a:r>
              <a:rPr sz="2700" spc="-345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700" spc="-150" dirty="0">
                <a:solidFill>
                  <a:srgbClr val="261200"/>
                </a:solidFill>
                <a:latin typeface="Lucida Sans Unicode"/>
                <a:cs typeface="Lucida Sans Unicode"/>
              </a:rPr>
              <a:t>Garden</a:t>
            </a:r>
            <a:endParaRPr sz="2700" dirty="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7996" y="5207334"/>
            <a:ext cx="277270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indent="-1270">
              <a:spcBef>
                <a:spcPts val="100"/>
              </a:spcBef>
            </a:pPr>
            <a:r>
              <a:rPr lang="ru-RU" sz="1400" dirty="0">
                <a:solidFill>
                  <a:srgbClr val="261200"/>
                </a:solidFill>
                <a:latin typeface="Trebuchet MS"/>
                <a:cs typeface="Trebuchet MS"/>
              </a:rPr>
              <a:t>Ужин в саду, где в воздухе чувствуется аромат свежих трав.</a:t>
            </a:r>
          </a:p>
        </p:txBody>
      </p:sp>
      <p:pic>
        <p:nvPicPr>
          <p:cNvPr id="6" name="object 6" descr="A man is cutting food on a table.  AI generated content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84005" y="287985"/>
            <a:ext cx="3600005" cy="532800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784005" y="5737451"/>
            <a:ext cx="3115895" cy="13926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00"/>
              </a:spcBef>
            </a:pPr>
            <a:r>
              <a:rPr sz="2700" spc="-195" dirty="0">
                <a:solidFill>
                  <a:srgbClr val="261200"/>
                </a:solidFill>
                <a:latin typeface="Lucida Sans Unicode"/>
                <a:cs typeface="Lucida Sans Unicode"/>
              </a:rPr>
              <a:t>Chef’s</a:t>
            </a:r>
            <a:r>
              <a:rPr sz="2700" spc="-330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700" spc="-10" dirty="0">
                <a:solidFill>
                  <a:srgbClr val="261200"/>
                </a:solidFill>
                <a:latin typeface="Lucida Sans Unicode"/>
                <a:cs typeface="Lucida Sans Unicode"/>
              </a:rPr>
              <a:t>Table</a:t>
            </a:r>
            <a:endParaRPr sz="2700" dirty="0">
              <a:latin typeface="Lucida Sans Unicode"/>
              <a:cs typeface="Lucida Sans Unicode"/>
            </a:endParaRPr>
          </a:p>
          <a:p>
            <a:pPr marL="22225" marR="5080" indent="-10160">
              <a:spcBef>
                <a:spcPts val="755"/>
              </a:spcBef>
            </a:pPr>
            <a:r>
              <a:rPr lang="ru-RU" sz="1400" dirty="0">
                <a:solidFill>
                  <a:srgbClr val="261200"/>
                </a:solidFill>
                <a:latin typeface="Trebuchet MS"/>
                <a:cs typeface="Trebuchet MS"/>
              </a:rPr>
              <a:t>Дегустационное меню у </a:t>
            </a:r>
            <a:r>
              <a:rPr lang="en" sz="1400" dirty="0">
                <a:solidFill>
                  <a:srgbClr val="261200"/>
                </a:solidFill>
                <a:latin typeface="Trebuchet MS"/>
                <a:cs typeface="Trebuchet MS"/>
              </a:rPr>
              <a:t>Executive Chef </a:t>
            </a:r>
            <a:r>
              <a:rPr lang="ru-RU" sz="1400" dirty="0">
                <a:solidFill>
                  <a:srgbClr val="261200"/>
                </a:solidFill>
                <a:latin typeface="Trebuchet MS"/>
                <a:cs typeface="Trebuchet MS"/>
              </a:rPr>
              <a:t>в сопровождении изысканных вин, рекомендованных нашим штатным сомелье.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7435" y="7316330"/>
            <a:ext cx="3343449" cy="12028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55" dirty="0">
                <a:solidFill>
                  <a:srgbClr val="261200"/>
                </a:solidFill>
                <a:latin typeface="Lucida Sans Unicode"/>
                <a:cs typeface="Lucida Sans Unicode"/>
              </a:rPr>
              <a:t>A</a:t>
            </a:r>
            <a:r>
              <a:rPr sz="2700" spc="-365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700" spc="-170" dirty="0">
                <a:solidFill>
                  <a:srgbClr val="261200"/>
                </a:solidFill>
                <a:latin typeface="Lucida Sans Unicode"/>
                <a:cs typeface="Lucida Sans Unicode"/>
              </a:rPr>
              <a:t>World</a:t>
            </a:r>
            <a:r>
              <a:rPr sz="2700" spc="-360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700" spc="-120" dirty="0">
                <a:solidFill>
                  <a:srgbClr val="261200"/>
                </a:solidFill>
                <a:latin typeface="Lucida Sans Unicode"/>
                <a:cs typeface="Lucida Sans Unicode"/>
              </a:rPr>
              <a:t>of</a:t>
            </a:r>
            <a:r>
              <a:rPr sz="2700" spc="-360" dirty="0">
                <a:solidFill>
                  <a:srgbClr val="261200"/>
                </a:solidFill>
                <a:latin typeface="Lucida Sans Unicode"/>
                <a:cs typeface="Lucida Sans Unicode"/>
              </a:rPr>
              <a:t> </a:t>
            </a:r>
            <a:r>
              <a:rPr sz="2700" spc="-120" dirty="0">
                <a:solidFill>
                  <a:srgbClr val="261200"/>
                </a:solidFill>
                <a:latin typeface="Lucida Sans Unicode"/>
                <a:cs typeface="Lucida Sans Unicode"/>
              </a:rPr>
              <a:t>Flavour</a:t>
            </a:r>
            <a:endParaRPr sz="2700" dirty="0">
              <a:latin typeface="Lucida Sans Unicode"/>
              <a:cs typeface="Lucida Sans Unicode"/>
            </a:endParaRPr>
          </a:p>
          <a:p>
            <a:pPr marL="149225" marR="5080" indent="-80010" algn="l">
              <a:spcBef>
                <a:spcPts val="1035"/>
              </a:spcBef>
            </a:pPr>
            <a:r>
              <a:rPr lang="ru-RU" sz="1400" dirty="0">
                <a:solidFill>
                  <a:srgbClr val="261200"/>
                </a:solidFill>
                <a:latin typeface="Trebuchet MS"/>
                <a:cs typeface="Trebuchet MS"/>
              </a:rPr>
              <a:t>Завтрак на рассвете или поздние ночные пиршества, которыми можно наслаждаться на своей вилле.</a:t>
            </a:r>
            <a:endParaRPr sz="1400" dirty="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90596" y="5569548"/>
            <a:ext cx="4584346" cy="297120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2272547" y="8693553"/>
            <a:ext cx="12128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31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2"/>
            <a:ext cx="12671996" cy="9000007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870700" y="1377950"/>
            <a:ext cx="4413885" cy="1628651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 marR="5080">
              <a:lnSpc>
                <a:spcPts val="5600"/>
              </a:lnSpc>
              <a:spcBef>
                <a:spcPts val="1220"/>
              </a:spcBef>
            </a:pPr>
            <a:r>
              <a:rPr lang="ru-RU" spc="-520" dirty="0">
                <a:solidFill>
                  <a:srgbClr val="FFF9F8"/>
                </a:solidFill>
              </a:rPr>
              <a:t>Эксклюзивный выкуп острова</a:t>
            </a:r>
            <a:endParaRPr spc="-484" dirty="0">
              <a:solidFill>
                <a:srgbClr val="FFF9F8"/>
              </a:solidFill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35" dirty="0">
                <a:solidFill>
                  <a:srgbClr val="F8F2E9"/>
                </a:solidFill>
              </a:rPr>
              <a:t> </a:t>
            </a:r>
            <a:r>
              <a:rPr spc="-10" dirty="0">
                <a:solidFill>
                  <a:srgbClr val="F8F2E9"/>
                </a:solidFill>
              </a:rPr>
              <a:t>Secret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255072" y="8693553"/>
            <a:ext cx="13906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F8F2E9"/>
                </a:solidFill>
                <a:latin typeface="Trebuchet MS"/>
                <a:cs typeface="Trebuchet MS"/>
              </a:rPr>
              <a:t>33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09100" y="6559550"/>
            <a:ext cx="2528822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" marR="5080" indent="-15240">
              <a:spcBef>
                <a:spcPts val="100"/>
              </a:spcBef>
            </a:pPr>
            <a:r>
              <a:rPr lang="ru-RU" sz="1400" dirty="0">
                <a:solidFill>
                  <a:srgbClr val="FFF9F8"/>
                </a:solidFill>
                <a:latin typeface="Trebuchet MS"/>
                <a:cs typeface="Trebuchet MS"/>
              </a:rPr>
              <a:t>Весь остров можно зарезервировать для группы до 60 гостей, превратив </a:t>
            </a:r>
            <a:r>
              <a:rPr lang="en" sz="1400" dirty="0" err="1">
                <a:solidFill>
                  <a:srgbClr val="FFF9F8"/>
                </a:solidFill>
                <a:latin typeface="Trebuchet MS"/>
                <a:cs typeface="Trebuchet MS"/>
              </a:rPr>
              <a:t>Soneva</a:t>
            </a:r>
            <a:r>
              <a:rPr lang="en" sz="1400" dirty="0">
                <a:solidFill>
                  <a:srgbClr val="FFF9F8"/>
                </a:solidFill>
                <a:latin typeface="Trebuchet MS"/>
                <a:cs typeface="Trebuchet MS"/>
              </a:rPr>
              <a:t> Secret </a:t>
            </a:r>
            <a:r>
              <a:rPr lang="ru-RU" sz="1400" dirty="0">
                <a:solidFill>
                  <a:srgbClr val="FFF9F8"/>
                </a:solidFill>
                <a:latin typeface="Trebuchet MS"/>
                <a:cs typeface="Trebuchet MS"/>
              </a:rPr>
              <a:t>в полностью частный мир для праздников, ретритов и важных событий.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2"/>
            <a:ext cx="12671996" cy="900000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66484" y="4372175"/>
            <a:ext cx="4866016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600" spc="-470" dirty="0">
                <a:solidFill>
                  <a:srgbClr val="FFF9F8"/>
                </a:solidFill>
                <a:latin typeface="Lucida Sans Unicode"/>
                <a:cs typeface="Lucida Sans Unicode"/>
              </a:rPr>
              <a:t>Сверху</a:t>
            </a:r>
            <a:r>
              <a:rPr sz="5600" spc="-985" dirty="0">
                <a:solidFill>
                  <a:srgbClr val="FFF9F8"/>
                </a:solidFill>
                <a:latin typeface="Lucida Sans Unicode"/>
                <a:cs typeface="Lucida Sans Unicode"/>
              </a:rPr>
              <a:t> </a:t>
            </a:r>
            <a:r>
              <a:rPr sz="5600" spc="-85" dirty="0">
                <a:solidFill>
                  <a:srgbClr val="FFF9F8"/>
                </a:solidFill>
                <a:latin typeface="Lucida Sans Unicode"/>
                <a:cs typeface="Lucida Sans Unicode"/>
              </a:rPr>
              <a:t>&amp;</a:t>
            </a:r>
            <a:r>
              <a:rPr sz="5600" spc="-985" dirty="0">
                <a:solidFill>
                  <a:srgbClr val="FFF9F8"/>
                </a:solidFill>
                <a:latin typeface="Lucida Sans Unicode"/>
                <a:cs typeface="Lucida Sans Unicode"/>
              </a:rPr>
              <a:t> </a:t>
            </a:r>
            <a:r>
              <a:rPr lang="ru-RU" sz="5600" spc="-425" dirty="0">
                <a:solidFill>
                  <a:srgbClr val="FFF9F8"/>
                </a:solidFill>
                <a:latin typeface="Lucida Sans Unicode"/>
                <a:cs typeface="Lucida Sans Unicode"/>
              </a:rPr>
              <a:t>Снизу</a:t>
            </a:r>
            <a:endParaRPr sz="5600" dirty="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35" dirty="0">
                <a:solidFill>
                  <a:srgbClr val="F8F2E9"/>
                </a:solidFill>
              </a:rPr>
              <a:t> </a:t>
            </a:r>
            <a:r>
              <a:rPr spc="-10" dirty="0">
                <a:solidFill>
                  <a:srgbClr val="F8F2E9"/>
                </a:solidFill>
              </a:rPr>
              <a:t>Secret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256596" y="8693553"/>
            <a:ext cx="13716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F8F2E9"/>
                </a:solidFill>
                <a:latin typeface="Trebuchet MS"/>
                <a:cs typeface="Trebuchet MS"/>
              </a:rPr>
              <a:t>35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85100" y="6940550"/>
            <a:ext cx="4114800" cy="9002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spcBef>
                <a:spcPts val="100"/>
              </a:spcBef>
            </a:pPr>
            <a:r>
              <a:rPr lang="ru-RU" sz="1400" dirty="0">
                <a:solidFill>
                  <a:srgbClr val="FFF9F8"/>
                </a:solidFill>
                <a:latin typeface="Trebuchet MS"/>
                <a:cs typeface="Trebuchet MS"/>
              </a:rPr>
              <a:t>Каждое впечатление создаётся не как развлечение, отвлекающее внимание,</a:t>
            </a:r>
          </a:p>
          <a:p>
            <a:pPr marL="12700" marR="5080" indent="1270">
              <a:spcBef>
                <a:spcPts val="100"/>
              </a:spcBef>
            </a:pPr>
            <a:r>
              <a:rPr lang="ru-RU" sz="1400" dirty="0">
                <a:solidFill>
                  <a:srgbClr val="FFF9F8"/>
                </a:solidFill>
                <a:latin typeface="Trebuchet MS"/>
                <a:cs typeface="Trebuchet MS"/>
              </a:rPr>
              <a:t> а как приглашение вновь соединиться </a:t>
            </a:r>
          </a:p>
          <a:p>
            <a:pPr marL="12700" marR="5080" indent="1270">
              <a:spcBef>
                <a:spcPts val="100"/>
              </a:spcBef>
            </a:pPr>
            <a:r>
              <a:rPr lang="ru-RU" sz="1400" dirty="0">
                <a:solidFill>
                  <a:srgbClr val="FFF9F8"/>
                </a:solidFill>
                <a:latin typeface="Trebuchet MS"/>
                <a:cs typeface="Trebuchet MS"/>
              </a:rPr>
              <a:t>С ощущением чуда и любопытства.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85100" y="4372175"/>
            <a:ext cx="4114800" cy="23955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600" spc="-350" dirty="0">
                <a:solidFill>
                  <a:srgbClr val="FFF9F8"/>
                </a:solidFill>
                <a:latin typeface="Lucida Sans Unicode"/>
                <a:cs typeface="Lucida Sans Unicode"/>
              </a:rPr>
              <a:t>Вода</a:t>
            </a:r>
          </a:p>
          <a:p>
            <a:pPr marL="12700">
              <a:spcBef>
                <a:spcPts val="100"/>
              </a:spcBef>
            </a:pPr>
            <a:r>
              <a:rPr lang="ru-RU" sz="1400" dirty="0">
                <a:solidFill>
                  <a:srgbClr val="FFF9F8"/>
                </a:solidFill>
                <a:latin typeface="Trebuchet MS"/>
                <a:cs typeface="Trebuchet MS"/>
              </a:rPr>
              <a:t>Впечатления в </a:t>
            </a:r>
            <a:r>
              <a:rPr lang="en" sz="1400" dirty="0" err="1">
                <a:solidFill>
                  <a:srgbClr val="FFF9F8"/>
                </a:solidFill>
                <a:latin typeface="Trebuchet MS"/>
                <a:cs typeface="Trebuchet MS"/>
              </a:rPr>
              <a:t>Soneva</a:t>
            </a:r>
            <a:r>
              <a:rPr lang="en" sz="1400" dirty="0">
                <a:solidFill>
                  <a:srgbClr val="FFF9F8"/>
                </a:solidFill>
                <a:latin typeface="Trebuchet MS"/>
                <a:cs typeface="Trebuchet MS"/>
              </a:rPr>
              <a:t> Secret </a:t>
            </a:r>
            <a:r>
              <a:rPr lang="ru-RU" sz="1400" dirty="0">
                <a:solidFill>
                  <a:srgbClr val="FFF9F8"/>
                </a:solidFill>
                <a:latin typeface="Trebuchet MS"/>
                <a:cs typeface="Trebuchet MS"/>
              </a:rPr>
              <a:t>формируются через открытия, свободу и погружение в природный мир. Гости могут плавать рядом с мантами, исследовать скрытые уголки атолла на частной яхте или просто дрейфовать между океаном </a:t>
            </a:r>
          </a:p>
          <a:p>
            <a:pPr marL="12700">
              <a:spcBef>
                <a:spcPts val="100"/>
              </a:spcBef>
            </a:pPr>
            <a:r>
              <a:rPr lang="ru-RU" sz="1400" dirty="0">
                <a:solidFill>
                  <a:srgbClr val="FFF9F8"/>
                </a:solidFill>
                <a:latin typeface="Trebuchet MS"/>
                <a:cs typeface="Trebuchet MS"/>
              </a:rPr>
              <a:t>и тишиной — без помех, без спешки, с рифом только для себя</a:t>
            </a:r>
            <a:r>
              <a:rPr lang="en" sz="1400" spc="-10" dirty="0">
                <a:solidFill>
                  <a:srgbClr val="FFF9F8"/>
                </a:solidFill>
                <a:latin typeface="Trebuchet MS"/>
                <a:cs typeface="Trebuchet MS"/>
              </a:rPr>
              <a:t>.</a:t>
            </a:r>
            <a:endParaRPr lang="en" sz="1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873" y="7969490"/>
            <a:ext cx="434082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 marR="5080" indent="-16510">
              <a:spcBef>
                <a:spcPts val="100"/>
              </a:spcBef>
            </a:pPr>
            <a:r>
              <a:rPr lang="en" sz="1400" i="1" dirty="0">
                <a:solidFill>
                  <a:srgbClr val="92887F"/>
                </a:solidFill>
                <a:latin typeface="Trebuchet MS"/>
                <a:cs typeface="Trebuchet MS"/>
              </a:rPr>
              <a:t>The Den </a:t>
            </a:r>
            <a:r>
              <a:rPr lang="ru-RU" sz="1400" i="1" dirty="0">
                <a:solidFill>
                  <a:srgbClr val="92887F"/>
                </a:solidFill>
                <a:latin typeface="Trebuchet MS"/>
                <a:cs typeface="Trebuchet MS"/>
              </a:rPr>
              <a:t>создаёт мир творчества и открытий, где юные гости теряют счёт времени.</a:t>
            </a:r>
            <a:endParaRPr lang="en" sz="1400" dirty="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002" y="2139950"/>
            <a:ext cx="6295898" cy="570755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4100" y="287998"/>
            <a:ext cx="4979911" cy="718595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404100" y="7588451"/>
            <a:ext cx="4340827" cy="6848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 marR="5080" indent="-6985">
              <a:spcBef>
                <a:spcPts val="100"/>
              </a:spcBef>
            </a:pPr>
            <a:r>
              <a:rPr lang="en" sz="1400" i="1" spc="-50" dirty="0">
                <a:solidFill>
                  <a:srgbClr val="92887F"/>
                </a:solidFill>
                <a:latin typeface="Trebuchet MS"/>
                <a:cs typeface="Trebuchet MS"/>
              </a:rPr>
              <a:t>Overwater Zipline: </a:t>
            </a:r>
            <a:r>
              <a:rPr lang="ru-RU" sz="1400" i="1" spc="-50" dirty="0">
                <a:solidFill>
                  <a:srgbClr val="92887F"/>
                </a:solidFill>
                <a:latin typeface="Trebuchet MS"/>
                <a:cs typeface="Trebuchet MS"/>
              </a:rPr>
              <a:t>ужин начинается с переправы. </a:t>
            </a:r>
          </a:p>
          <a:p>
            <a:pPr marL="19050" marR="5080" indent="-6985">
              <a:spcBef>
                <a:spcPts val="100"/>
              </a:spcBef>
            </a:pPr>
            <a:r>
              <a:rPr lang="ru-RU" sz="1400" i="1" spc="-50" dirty="0">
                <a:solidFill>
                  <a:srgbClr val="92887F"/>
                </a:solidFill>
                <a:latin typeface="Trebuchet MS"/>
                <a:cs typeface="Trebuchet MS"/>
              </a:rPr>
              <a:t>Под вами — открытая вода, а на другом конце </a:t>
            </a:r>
          </a:p>
          <a:p>
            <a:pPr marL="19050" marR="5080" indent="-6985">
              <a:spcBef>
                <a:spcPts val="100"/>
              </a:spcBef>
            </a:pPr>
            <a:r>
              <a:rPr lang="ru-RU" sz="1400" i="1" spc="-50" dirty="0">
                <a:solidFill>
                  <a:srgbClr val="92887F"/>
                </a:solidFill>
                <a:latin typeface="Trebuchet MS"/>
                <a:cs typeface="Trebuchet MS"/>
              </a:rPr>
              <a:t>уже ждёт накрытый стол.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261471" y="8693553"/>
            <a:ext cx="13144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37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273207" y="859214"/>
            <a:ext cx="3701893" cy="759823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2640"/>
              </a:lnSpc>
              <a:spcBef>
                <a:spcPts val="385"/>
              </a:spcBef>
            </a:pPr>
            <a:r>
              <a:rPr lang="ru-RU" sz="3300" spc="-155" dirty="0"/>
              <a:t>Мир, созданный </a:t>
            </a:r>
            <a:br>
              <a:rPr lang="ru-RU" sz="3300" spc="-155" dirty="0"/>
            </a:br>
            <a:r>
              <a:rPr lang="ru-RU" sz="3300" spc="-155" dirty="0"/>
              <a:t>для удивления</a:t>
            </a:r>
            <a:endParaRPr sz="3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9507" y="4596137"/>
            <a:ext cx="6091593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5080" indent="-3175">
              <a:spcBef>
                <a:spcPts val="100"/>
              </a:spcBef>
            </a:pPr>
            <a:r>
              <a:rPr lang="ru-RU" sz="1400" i="1" dirty="0">
                <a:solidFill>
                  <a:srgbClr val="92887F"/>
                </a:solidFill>
                <a:latin typeface="Trebuchet MS"/>
                <a:cs typeface="Trebuchet MS"/>
              </a:rPr>
              <a:t>Индивидуальное сафари в океане</a:t>
            </a:r>
            <a:r>
              <a:rPr lang="en" sz="1400" i="1" dirty="0">
                <a:solidFill>
                  <a:srgbClr val="92887F"/>
                </a:solidFill>
                <a:latin typeface="Trebuchet MS"/>
                <a:cs typeface="Trebuchet MS"/>
              </a:rPr>
              <a:t>: </a:t>
            </a:r>
            <a:r>
              <a:rPr lang="ru-RU" sz="1400" i="1" dirty="0">
                <a:solidFill>
                  <a:srgbClr val="92887F"/>
                </a:solidFill>
                <a:latin typeface="Trebuchet MS"/>
                <a:cs typeface="Trebuchet MS"/>
              </a:rPr>
              <a:t>исследование удалённых вод </a:t>
            </a:r>
          </a:p>
          <a:p>
            <a:pPr marL="15240" marR="5080" indent="-3175">
              <a:spcBef>
                <a:spcPts val="100"/>
              </a:spcBef>
            </a:pPr>
            <a:r>
              <a:rPr lang="ru-RU" sz="1400" i="1" dirty="0">
                <a:solidFill>
                  <a:srgbClr val="92887F"/>
                </a:solidFill>
                <a:latin typeface="Trebuchet MS"/>
                <a:cs typeface="Trebuchet MS"/>
              </a:rPr>
              <a:t>и морской жизни с борта частной яхты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9794" y="6224419"/>
            <a:ext cx="2375934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 marR="5080" indent="-4445">
              <a:spcBef>
                <a:spcPts val="100"/>
              </a:spcBef>
            </a:pPr>
            <a:r>
              <a:rPr lang="ru-RU" sz="1400" i="1" dirty="0">
                <a:solidFill>
                  <a:srgbClr val="92887F"/>
                </a:solidFill>
                <a:latin typeface="Trebuchet MS"/>
                <a:cs typeface="Trebuchet MS"/>
              </a:rPr>
              <a:t>Этичная рыбалка</a:t>
            </a:r>
            <a:r>
              <a:rPr lang="en" sz="1400" i="1" dirty="0">
                <a:solidFill>
                  <a:srgbClr val="92887F"/>
                </a:solidFill>
                <a:latin typeface="Trebuchet MS"/>
                <a:cs typeface="Trebuchet MS"/>
              </a:rPr>
              <a:t>: </a:t>
            </a:r>
            <a:r>
              <a:rPr lang="ru-RU" sz="1400" i="1" dirty="0">
                <a:solidFill>
                  <a:srgbClr val="92887F"/>
                </a:solidFill>
                <a:latin typeface="Trebuchet MS"/>
                <a:cs typeface="Trebuchet MS"/>
              </a:rPr>
              <a:t>глубоководная рыбалка в открытом океане, где улов каждый раз становится сюрпризом</a:t>
            </a:r>
          </a:p>
        </p:txBody>
      </p:sp>
      <p:pic>
        <p:nvPicPr>
          <p:cNvPr id="4" name="object 4" descr="A person is swimming in the ocean, and a shark is swimming nearby.  AI generated cont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6336000" cy="4464000"/>
          </a:xfrm>
          <a:prstGeom prst="rect">
            <a:avLst/>
          </a:prstGeom>
        </p:spPr>
      </p:pic>
      <p:pic>
        <p:nvPicPr>
          <p:cNvPr id="5" name="object 5" descr="A small boat is floating on a body of water.  AI generated cont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59105" y="5330411"/>
            <a:ext cx="4608004" cy="3627907"/>
          </a:xfrm>
          <a:prstGeom prst="rect">
            <a:avLst/>
          </a:prstGeom>
        </p:spPr>
      </p:pic>
      <p:pic>
        <p:nvPicPr>
          <p:cNvPr id="6" name="object 6" descr="A small island with a sandy beach and a few people on it.  AI generated content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01844" y="1149350"/>
            <a:ext cx="4351399" cy="48006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264400" y="167872"/>
            <a:ext cx="5142512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 marR="5080" indent="-6985">
              <a:spcBef>
                <a:spcPts val="100"/>
              </a:spcBef>
            </a:pPr>
            <a:r>
              <a:rPr lang="en" sz="1400" i="1" spc="-20" dirty="0">
                <a:solidFill>
                  <a:srgbClr val="92887F"/>
                </a:solidFill>
                <a:latin typeface="Trebuchet MS"/>
                <a:cs typeface="Trebuchet MS"/>
              </a:rPr>
              <a:t>Out on the Sand: </a:t>
            </a:r>
            <a:r>
              <a:rPr lang="ru-RU" sz="1400" i="1" spc="-20" dirty="0">
                <a:solidFill>
                  <a:srgbClr val="92887F"/>
                </a:solidFill>
                <a:latin typeface="Trebuchet MS"/>
                <a:cs typeface="Trebuchet MS"/>
              </a:rPr>
              <a:t>встретить рассвет с шампанским </a:t>
            </a:r>
          </a:p>
          <a:p>
            <a:pPr marL="19050" marR="5080" indent="-6985">
              <a:spcBef>
                <a:spcPts val="100"/>
              </a:spcBef>
            </a:pPr>
            <a:r>
              <a:rPr lang="ru-RU" sz="1400" i="1" spc="-20" dirty="0">
                <a:solidFill>
                  <a:srgbClr val="92887F"/>
                </a:solidFill>
                <a:latin typeface="Trebuchet MS"/>
                <a:cs typeface="Trebuchet MS"/>
              </a:rPr>
              <a:t>и тёплой выпечкой. Позже — барбекю на пляже под руководством шефа, куда можно добраться на скоростном катере или гидроцикле, встречая по пути дельфинов.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253243" y="8693553"/>
            <a:ext cx="14097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39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88399" y="7691115"/>
            <a:ext cx="3605813" cy="757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60"/>
              </a:lnSpc>
              <a:spcBef>
                <a:spcPts val="100"/>
              </a:spcBef>
            </a:pPr>
            <a:r>
              <a:rPr lang="ru-RU" sz="2700" spc="-165" dirty="0">
                <a:solidFill>
                  <a:srgbClr val="261200"/>
                </a:solidFill>
                <a:latin typeface="Lucida Sans Unicode"/>
                <a:cs typeface="Lucida Sans Unicode"/>
              </a:rPr>
              <a:t>Исследуйте </a:t>
            </a:r>
          </a:p>
          <a:p>
            <a:pPr marL="12700">
              <a:lnSpc>
                <a:spcPts val="2760"/>
              </a:lnSpc>
              <a:spcBef>
                <a:spcPts val="100"/>
              </a:spcBef>
            </a:pPr>
            <a:r>
              <a:rPr lang="ru-RU" sz="2700" spc="-165" dirty="0">
                <a:solidFill>
                  <a:srgbClr val="261200"/>
                </a:solidFill>
                <a:latin typeface="Lucida Sans Unicode"/>
                <a:cs typeface="Lucida Sans Unicode"/>
              </a:rPr>
              <a:t>в собственном темпе</a:t>
            </a:r>
            <a:endParaRPr sz="27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2"/>
            <a:ext cx="12672060" cy="9000490"/>
          </a:xfrm>
          <a:custGeom>
            <a:avLst/>
            <a:gdLst/>
            <a:ahLst/>
            <a:cxnLst/>
            <a:rect l="l" t="t" r="r" b="b"/>
            <a:pathLst>
              <a:path w="12672060" h="9000490">
                <a:moveTo>
                  <a:pt x="12671996" y="0"/>
                </a:moveTo>
                <a:lnTo>
                  <a:pt x="0" y="0"/>
                </a:lnTo>
                <a:lnTo>
                  <a:pt x="0" y="9000007"/>
                </a:lnTo>
                <a:lnTo>
                  <a:pt x="12671996" y="9000007"/>
                </a:lnTo>
                <a:lnTo>
                  <a:pt x="12671996" y="0"/>
                </a:lnTo>
                <a:close/>
              </a:path>
            </a:pathLst>
          </a:custGeom>
          <a:solidFill>
            <a:srgbClr val="363A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754075" y="4270825"/>
            <a:ext cx="326390" cy="458470"/>
          </a:xfrm>
          <a:custGeom>
            <a:avLst/>
            <a:gdLst/>
            <a:ahLst/>
            <a:cxnLst/>
            <a:rect l="l" t="t" r="r" b="b"/>
            <a:pathLst>
              <a:path w="326390" h="458470">
                <a:moveTo>
                  <a:pt x="290662" y="0"/>
                </a:moveTo>
                <a:lnTo>
                  <a:pt x="233259" y="22308"/>
                </a:lnTo>
                <a:lnTo>
                  <a:pt x="195730" y="41802"/>
                </a:lnTo>
                <a:lnTo>
                  <a:pt x="159514" y="63525"/>
                </a:lnTo>
                <a:lnTo>
                  <a:pt x="124586" y="87738"/>
                </a:lnTo>
                <a:lnTo>
                  <a:pt x="89814" y="113646"/>
                </a:lnTo>
                <a:lnTo>
                  <a:pt x="60325" y="142729"/>
                </a:lnTo>
                <a:lnTo>
                  <a:pt x="44957" y="182118"/>
                </a:lnTo>
                <a:lnTo>
                  <a:pt x="49695" y="196412"/>
                </a:lnTo>
                <a:lnTo>
                  <a:pt x="114096" y="234321"/>
                </a:lnTo>
                <a:lnTo>
                  <a:pt x="140030" y="245330"/>
                </a:lnTo>
                <a:lnTo>
                  <a:pt x="191076" y="281573"/>
                </a:lnTo>
                <a:lnTo>
                  <a:pt x="215709" y="329063"/>
                </a:lnTo>
                <a:lnTo>
                  <a:pt x="217386" y="338573"/>
                </a:lnTo>
                <a:lnTo>
                  <a:pt x="217054" y="352212"/>
                </a:lnTo>
                <a:lnTo>
                  <a:pt x="197396" y="386772"/>
                </a:lnTo>
                <a:lnTo>
                  <a:pt x="160907" y="412813"/>
                </a:lnTo>
                <a:lnTo>
                  <a:pt x="121399" y="427653"/>
                </a:lnTo>
                <a:lnTo>
                  <a:pt x="66251" y="437599"/>
                </a:lnTo>
                <a:lnTo>
                  <a:pt x="41816" y="437360"/>
                </a:lnTo>
                <a:lnTo>
                  <a:pt x="28143" y="431362"/>
                </a:lnTo>
                <a:lnTo>
                  <a:pt x="24201" y="418801"/>
                </a:lnTo>
                <a:lnTo>
                  <a:pt x="28184" y="405430"/>
                </a:lnTo>
                <a:lnTo>
                  <a:pt x="36801" y="392537"/>
                </a:lnTo>
                <a:lnTo>
                  <a:pt x="46761" y="381413"/>
                </a:lnTo>
                <a:lnTo>
                  <a:pt x="101155" y="325418"/>
                </a:lnTo>
                <a:lnTo>
                  <a:pt x="100469" y="311550"/>
                </a:lnTo>
                <a:lnTo>
                  <a:pt x="94195" y="309327"/>
                </a:lnTo>
                <a:lnTo>
                  <a:pt x="89128" y="310445"/>
                </a:lnTo>
                <a:lnTo>
                  <a:pt x="83248" y="317646"/>
                </a:lnTo>
                <a:lnTo>
                  <a:pt x="24891" y="371075"/>
                </a:lnTo>
                <a:lnTo>
                  <a:pt x="15367" y="381110"/>
                </a:lnTo>
                <a:lnTo>
                  <a:pt x="7726" y="392282"/>
                </a:lnTo>
                <a:lnTo>
                  <a:pt x="2444" y="404509"/>
                </a:lnTo>
                <a:lnTo>
                  <a:pt x="0" y="417709"/>
                </a:lnTo>
                <a:lnTo>
                  <a:pt x="1826" y="433184"/>
                </a:lnTo>
                <a:lnTo>
                  <a:pt x="8963" y="445410"/>
                </a:lnTo>
                <a:lnTo>
                  <a:pt x="20695" y="453666"/>
                </a:lnTo>
                <a:lnTo>
                  <a:pt x="36309" y="457232"/>
                </a:lnTo>
                <a:lnTo>
                  <a:pt x="70528" y="458316"/>
                </a:lnTo>
                <a:lnTo>
                  <a:pt x="97534" y="456244"/>
                </a:lnTo>
                <a:lnTo>
                  <a:pt x="155930" y="437788"/>
                </a:lnTo>
                <a:lnTo>
                  <a:pt x="194055" y="415610"/>
                </a:lnTo>
                <a:lnTo>
                  <a:pt x="223129" y="390644"/>
                </a:lnTo>
                <a:lnTo>
                  <a:pt x="241854" y="343351"/>
                </a:lnTo>
                <a:lnTo>
                  <a:pt x="241694" y="330148"/>
                </a:lnTo>
                <a:lnTo>
                  <a:pt x="225929" y="283223"/>
                </a:lnTo>
                <a:lnTo>
                  <a:pt x="197267" y="245756"/>
                </a:lnTo>
                <a:lnTo>
                  <a:pt x="148382" y="213860"/>
                </a:lnTo>
                <a:lnTo>
                  <a:pt x="112154" y="198079"/>
                </a:lnTo>
                <a:lnTo>
                  <a:pt x="87109" y="185680"/>
                </a:lnTo>
                <a:lnTo>
                  <a:pt x="74396" y="181426"/>
                </a:lnTo>
                <a:lnTo>
                  <a:pt x="75945" y="171139"/>
                </a:lnTo>
                <a:lnTo>
                  <a:pt x="81153" y="161321"/>
                </a:lnTo>
                <a:lnTo>
                  <a:pt x="114096" y="128454"/>
                </a:lnTo>
                <a:lnTo>
                  <a:pt x="155582" y="98093"/>
                </a:lnTo>
                <a:lnTo>
                  <a:pt x="196825" y="71363"/>
                </a:lnTo>
                <a:lnTo>
                  <a:pt x="232163" y="50811"/>
                </a:lnTo>
                <a:lnTo>
                  <a:pt x="270219" y="32457"/>
                </a:lnTo>
                <a:lnTo>
                  <a:pt x="294043" y="29242"/>
                </a:lnTo>
                <a:lnTo>
                  <a:pt x="254761" y="79076"/>
                </a:lnTo>
                <a:lnTo>
                  <a:pt x="251700" y="85877"/>
                </a:lnTo>
                <a:lnTo>
                  <a:pt x="250913" y="93518"/>
                </a:lnTo>
                <a:lnTo>
                  <a:pt x="252793" y="100456"/>
                </a:lnTo>
                <a:lnTo>
                  <a:pt x="257733" y="105150"/>
                </a:lnTo>
                <a:lnTo>
                  <a:pt x="274854" y="89670"/>
                </a:lnTo>
                <a:lnTo>
                  <a:pt x="287632" y="79611"/>
                </a:lnTo>
                <a:lnTo>
                  <a:pt x="317017" y="49435"/>
                </a:lnTo>
                <a:lnTo>
                  <a:pt x="326186" y="17520"/>
                </a:lnTo>
                <a:lnTo>
                  <a:pt x="321041" y="6557"/>
                </a:lnTo>
                <a:lnTo>
                  <a:pt x="308084" y="654"/>
                </a:lnTo>
                <a:lnTo>
                  <a:pt x="290662" y="0"/>
                </a:lnTo>
                <a:close/>
              </a:path>
            </a:pathLst>
          </a:custGeom>
          <a:solidFill>
            <a:srgbClr val="FFFF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47989" y="4373626"/>
            <a:ext cx="653415" cy="252095"/>
          </a:xfrm>
          <a:custGeom>
            <a:avLst/>
            <a:gdLst/>
            <a:ahLst/>
            <a:cxnLst/>
            <a:rect l="l" t="t" r="r" b="b"/>
            <a:pathLst>
              <a:path w="653415" h="252095">
                <a:moveTo>
                  <a:pt x="150291" y="186321"/>
                </a:moveTo>
                <a:lnTo>
                  <a:pt x="128892" y="137680"/>
                </a:lnTo>
                <a:lnTo>
                  <a:pt x="81978" y="111328"/>
                </a:lnTo>
                <a:lnTo>
                  <a:pt x="57861" y="100876"/>
                </a:lnTo>
                <a:lnTo>
                  <a:pt x="36944" y="89039"/>
                </a:lnTo>
                <a:lnTo>
                  <a:pt x="22225" y="73240"/>
                </a:lnTo>
                <a:lnTo>
                  <a:pt x="16649" y="50876"/>
                </a:lnTo>
                <a:lnTo>
                  <a:pt x="19545" y="34480"/>
                </a:lnTo>
                <a:lnTo>
                  <a:pt x="28702" y="20320"/>
                </a:lnTo>
                <a:lnTo>
                  <a:pt x="44780" y="10363"/>
                </a:lnTo>
                <a:lnTo>
                  <a:pt x="68465" y="6604"/>
                </a:lnTo>
                <a:lnTo>
                  <a:pt x="75565" y="6604"/>
                </a:lnTo>
                <a:lnTo>
                  <a:pt x="112369" y="24422"/>
                </a:lnTo>
                <a:lnTo>
                  <a:pt x="124269" y="47244"/>
                </a:lnTo>
                <a:lnTo>
                  <a:pt x="124968" y="47574"/>
                </a:lnTo>
                <a:lnTo>
                  <a:pt x="125298" y="47345"/>
                </a:lnTo>
                <a:lnTo>
                  <a:pt x="127952" y="20447"/>
                </a:lnTo>
                <a:lnTo>
                  <a:pt x="113588" y="10172"/>
                </a:lnTo>
                <a:lnTo>
                  <a:pt x="98767" y="4064"/>
                </a:lnTo>
                <a:lnTo>
                  <a:pt x="86537" y="1079"/>
                </a:lnTo>
                <a:lnTo>
                  <a:pt x="79946" y="152"/>
                </a:lnTo>
                <a:lnTo>
                  <a:pt x="73736" y="0"/>
                </a:lnTo>
                <a:lnTo>
                  <a:pt x="44704" y="3632"/>
                </a:lnTo>
                <a:lnTo>
                  <a:pt x="22313" y="14414"/>
                </a:lnTo>
                <a:lnTo>
                  <a:pt x="7899" y="32194"/>
                </a:lnTo>
                <a:lnTo>
                  <a:pt x="2794" y="56819"/>
                </a:lnTo>
                <a:lnTo>
                  <a:pt x="8572" y="83273"/>
                </a:lnTo>
                <a:lnTo>
                  <a:pt x="23799" y="101955"/>
                </a:lnTo>
                <a:lnTo>
                  <a:pt x="45262" y="115506"/>
                </a:lnTo>
                <a:lnTo>
                  <a:pt x="93281" y="137185"/>
                </a:lnTo>
                <a:lnTo>
                  <a:pt x="113423" y="150063"/>
                </a:lnTo>
                <a:lnTo>
                  <a:pt x="127508" y="167779"/>
                </a:lnTo>
                <a:lnTo>
                  <a:pt x="132803" y="192925"/>
                </a:lnTo>
                <a:lnTo>
                  <a:pt x="129146" y="214464"/>
                </a:lnTo>
                <a:lnTo>
                  <a:pt x="118160" y="230924"/>
                </a:lnTo>
                <a:lnTo>
                  <a:pt x="99809" y="241427"/>
                </a:lnTo>
                <a:lnTo>
                  <a:pt x="74066" y="245122"/>
                </a:lnTo>
                <a:lnTo>
                  <a:pt x="67475" y="245122"/>
                </a:lnTo>
                <a:lnTo>
                  <a:pt x="24892" y="231076"/>
                </a:lnTo>
                <a:lnTo>
                  <a:pt x="3479" y="199580"/>
                </a:lnTo>
                <a:lnTo>
                  <a:pt x="2705" y="199237"/>
                </a:lnTo>
                <a:lnTo>
                  <a:pt x="2349" y="199504"/>
                </a:lnTo>
                <a:lnTo>
                  <a:pt x="0" y="228815"/>
                </a:lnTo>
                <a:lnTo>
                  <a:pt x="88" y="229489"/>
                </a:lnTo>
                <a:lnTo>
                  <a:pt x="36830" y="248640"/>
                </a:lnTo>
                <a:lnTo>
                  <a:pt x="61188" y="251726"/>
                </a:lnTo>
                <a:lnTo>
                  <a:pt x="67462" y="251726"/>
                </a:lnTo>
                <a:lnTo>
                  <a:pt x="98780" y="248196"/>
                </a:lnTo>
                <a:lnTo>
                  <a:pt x="125209" y="236867"/>
                </a:lnTo>
                <a:lnTo>
                  <a:pt x="143471" y="216611"/>
                </a:lnTo>
                <a:lnTo>
                  <a:pt x="150291" y="186321"/>
                </a:lnTo>
                <a:close/>
              </a:path>
              <a:path w="653415" h="252095">
                <a:moveTo>
                  <a:pt x="414566" y="122923"/>
                </a:moveTo>
                <a:lnTo>
                  <a:pt x="405511" y="73596"/>
                </a:lnTo>
                <a:lnTo>
                  <a:pt x="395998" y="59080"/>
                </a:lnTo>
                <a:lnTo>
                  <a:pt x="395998" y="157505"/>
                </a:lnTo>
                <a:lnTo>
                  <a:pt x="381889" y="195529"/>
                </a:lnTo>
                <a:lnTo>
                  <a:pt x="354799" y="223151"/>
                </a:lnTo>
                <a:lnTo>
                  <a:pt x="316458" y="237845"/>
                </a:lnTo>
                <a:lnTo>
                  <a:pt x="272110" y="236270"/>
                </a:lnTo>
                <a:lnTo>
                  <a:pt x="233375" y="217855"/>
                </a:lnTo>
                <a:lnTo>
                  <a:pt x="204025" y="185432"/>
                </a:lnTo>
                <a:lnTo>
                  <a:pt x="187845" y="141859"/>
                </a:lnTo>
                <a:lnTo>
                  <a:pt x="187718" y="122923"/>
                </a:lnTo>
                <a:lnTo>
                  <a:pt x="187642" y="111633"/>
                </a:lnTo>
                <a:lnTo>
                  <a:pt x="187540" y="94919"/>
                </a:lnTo>
                <a:lnTo>
                  <a:pt x="202298" y="56540"/>
                </a:lnTo>
                <a:lnTo>
                  <a:pt x="229539" y="29019"/>
                </a:lnTo>
                <a:lnTo>
                  <a:pt x="266649" y="14668"/>
                </a:lnTo>
                <a:lnTo>
                  <a:pt x="310896" y="16408"/>
                </a:lnTo>
                <a:lnTo>
                  <a:pt x="349707" y="35153"/>
                </a:lnTo>
                <a:lnTo>
                  <a:pt x="379183" y="67906"/>
                </a:lnTo>
                <a:lnTo>
                  <a:pt x="395427" y="111633"/>
                </a:lnTo>
                <a:lnTo>
                  <a:pt x="395998" y="157505"/>
                </a:lnTo>
                <a:lnTo>
                  <a:pt x="395998" y="59080"/>
                </a:lnTo>
                <a:lnTo>
                  <a:pt x="380123" y="34848"/>
                </a:lnTo>
                <a:lnTo>
                  <a:pt x="349021" y="14668"/>
                </a:lnTo>
                <a:lnTo>
                  <a:pt x="341083" y="9512"/>
                </a:lnTo>
                <a:lnTo>
                  <a:pt x="291058" y="444"/>
                </a:lnTo>
                <a:lnTo>
                  <a:pt x="243230" y="10680"/>
                </a:lnTo>
                <a:lnTo>
                  <a:pt x="204431" y="38671"/>
                </a:lnTo>
                <a:lnTo>
                  <a:pt x="178409" y="80327"/>
                </a:lnTo>
                <a:lnTo>
                  <a:pt x="168897" y="131572"/>
                </a:lnTo>
                <a:lnTo>
                  <a:pt x="177901" y="180301"/>
                </a:lnTo>
                <a:lnTo>
                  <a:pt x="203212" y="218401"/>
                </a:lnTo>
                <a:lnTo>
                  <a:pt x="242239" y="243192"/>
                </a:lnTo>
                <a:lnTo>
                  <a:pt x="292404" y="252056"/>
                </a:lnTo>
                <a:lnTo>
                  <a:pt x="340093" y="241935"/>
                </a:lnTo>
                <a:lnTo>
                  <a:pt x="345846" y="237845"/>
                </a:lnTo>
                <a:lnTo>
                  <a:pt x="378904" y="214325"/>
                </a:lnTo>
                <a:lnTo>
                  <a:pt x="405015" y="173278"/>
                </a:lnTo>
                <a:lnTo>
                  <a:pt x="414566" y="122923"/>
                </a:lnTo>
                <a:close/>
              </a:path>
              <a:path w="653415" h="252095">
                <a:moveTo>
                  <a:pt x="652856" y="4737"/>
                </a:moveTo>
                <a:lnTo>
                  <a:pt x="652208" y="4089"/>
                </a:lnTo>
                <a:lnTo>
                  <a:pt x="651408" y="4089"/>
                </a:lnTo>
                <a:lnTo>
                  <a:pt x="632841" y="4089"/>
                </a:lnTo>
                <a:lnTo>
                  <a:pt x="632193" y="4724"/>
                </a:lnTo>
                <a:lnTo>
                  <a:pt x="632193" y="5524"/>
                </a:lnTo>
                <a:lnTo>
                  <a:pt x="634644" y="18986"/>
                </a:lnTo>
                <a:lnTo>
                  <a:pt x="635990" y="31838"/>
                </a:lnTo>
                <a:lnTo>
                  <a:pt x="636549" y="45707"/>
                </a:lnTo>
                <a:lnTo>
                  <a:pt x="636663" y="211175"/>
                </a:lnTo>
                <a:lnTo>
                  <a:pt x="635025" y="211785"/>
                </a:lnTo>
                <a:lnTo>
                  <a:pt x="450075" y="4724"/>
                </a:lnTo>
                <a:lnTo>
                  <a:pt x="449414" y="4241"/>
                </a:lnTo>
                <a:lnTo>
                  <a:pt x="426593" y="4241"/>
                </a:lnTo>
                <a:lnTo>
                  <a:pt x="426224" y="4622"/>
                </a:lnTo>
                <a:lnTo>
                  <a:pt x="426415" y="5689"/>
                </a:lnTo>
                <a:lnTo>
                  <a:pt x="435317" y="11544"/>
                </a:lnTo>
                <a:lnTo>
                  <a:pt x="443268" y="20104"/>
                </a:lnTo>
                <a:lnTo>
                  <a:pt x="449110" y="30708"/>
                </a:lnTo>
                <a:lnTo>
                  <a:pt x="451370" y="42506"/>
                </a:lnTo>
                <a:lnTo>
                  <a:pt x="451256" y="205638"/>
                </a:lnTo>
                <a:lnTo>
                  <a:pt x="450659" y="219557"/>
                </a:lnTo>
                <a:lnTo>
                  <a:pt x="449249" y="232448"/>
                </a:lnTo>
                <a:lnTo>
                  <a:pt x="446595" y="245757"/>
                </a:lnTo>
                <a:lnTo>
                  <a:pt x="447078" y="246989"/>
                </a:lnTo>
                <a:lnTo>
                  <a:pt x="447586" y="247307"/>
                </a:lnTo>
                <a:lnTo>
                  <a:pt x="466648" y="247307"/>
                </a:lnTo>
                <a:lnTo>
                  <a:pt x="467207" y="246748"/>
                </a:lnTo>
                <a:lnTo>
                  <a:pt x="464959" y="232727"/>
                </a:lnTo>
                <a:lnTo>
                  <a:pt x="463727" y="219760"/>
                </a:lnTo>
                <a:lnTo>
                  <a:pt x="463194" y="205752"/>
                </a:lnTo>
                <a:lnTo>
                  <a:pt x="463080" y="48031"/>
                </a:lnTo>
                <a:lnTo>
                  <a:pt x="464718" y="47409"/>
                </a:lnTo>
                <a:lnTo>
                  <a:pt x="646887" y="251777"/>
                </a:lnTo>
                <a:lnTo>
                  <a:pt x="647941" y="251891"/>
                </a:lnTo>
                <a:lnTo>
                  <a:pt x="648373" y="251472"/>
                </a:lnTo>
                <a:lnTo>
                  <a:pt x="648500" y="45707"/>
                </a:lnTo>
                <a:lnTo>
                  <a:pt x="649058" y="31838"/>
                </a:lnTo>
                <a:lnTo>
                  <a:pt x="650392" y="18986"/>
                </a:lnTo>
                <a:lnTo>
                  <a:pt x="652818" y="5956"/>
                </a:lnTo>
                <a:lnTo>
                  <a:pt x="652856" y="4737"/>
                </a:lnTo>
                <a:close/>
              </a:path>
            </a:pathLst>
          </a:custGeom>
          <a:solidFill>
            <a:srgbClr val="FFFF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95441" y="4377713"/>
            <a:ext cx="234467" cy="24763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023843" y="4315204"/>
            <a:ext cx="537210" cy="307975"/>
          </a:xfrm>
          <a:custGeom>
            <a:avLst/>
            <a:gdLst/>
            <a:ahLst/>
            <a:cxnLst/>
            <a:rect l="l" t="t" r="r" b="b"/>
            <a:pathLst>
              <a:path w="537209" h="307975">
                <a:moveTo>
                  <a:pt x="405540" y="223393"/>
                </a:moveTo>
                <a:lnTo>
                  <a:pt x="378634" y="223393"/>
                </a:lnTo>
                <a:lnTo>
                  <a:pt x="373302" y="241372"/>
                </a:lnTo>
                <a:lnTo>
                  <a:pt x="368711" y="259337"/>
                </a:lnTo>
                <a:lnTo>
                  <a:pt x="366900" y="275675"/>
                </a:lnTo>
                <a:lnTo>
                  <a:pt x="366828" y="277215"/>
                </a:lnTo>
                <a:lnTo>
                  <a:pt x="369389" y="293471"/>
                </a:lnTo>
                <a:lnTo>
                  <a:pt x="392651" y="307418"/>
                </a:lnTo>
                <a:lnTo>
                  <a:pt x="431486" y="290119"/>
                </a:lnTo>
                <a:lnTo>
                  <a:pt x="438728" y="284543"/>
                </a:lnTo>
                <a:lnTo>
                  <a:pt x="387003" y="284543"/>
                </a:lnTo>
                <a:lnTo>
                  <a:pt x="394686" y="249538"/>
                </a:lnTo>
                <a:lnTo>
                  <a:pt x="405540" y="223393"/>
                </a:lnTo>
                <a:close/>
              </a:path>
              <a:path w="537209" h="307975">
                <a:moveTo>
                  <a:pt x="89862" y="148323"/>
                </a:moveTo>
                <a:lnTo>
                  <a:pt x="50898" y="168825"/>
                </a:lnTo>
                <a:lnTo>
                  <a:pt x="25917" y="205016"/>
                </a:lnTo>
                <a:lnTo>
                  <a:pt x="4327" y="248442"/>
                </a:lnTo>
                <a:lnTo>
                  <a:pt x="0" y="273204"/>
                </a:lnTo>
                <a:lnTo>
                  <a:pt x="10321" y="292277"/>
                </a:lnTo>
                <a:lnTo>
                  <a:pt x="35688" y="295484"/>
                </a:lnTo>
                <a:lnTo>
                  <a:pt x="62161" y="281809"/>
                </a:lnTo>
                <a:lnTo>
                  <a:pt x="63660" y="280539"/>
                </a:lnTo>
                <a:lnTo>
                  <a:pt x="32938" y="280539"/>
                </a:lnTo>
                <a:lnTo>
                  <a:pt x="24368" y="279488"/>
                </a:lnTo>
                <a:lnTo>
                  <a:pt x="18449" y="277215"/>
                </a:lnTo>
                <a:lnTo>
                  <a:pt x="20735" y="269913"/>
                </a:lnTo>
                <a:lnTo>
                  <a:pt x="56791" y="262343"/>
                </a:lnTo>
                <a:lnTo>
                  <a:pt x="84735" y="262343"/>
                </a:lnTo>
                <a:lnTo>
                  <a:pt x="91436" y="255397"/>
                </a:lnTo>
                <a:lnTo>
                  <a:pt x="107755" y="248018"/>
                </a:lnTo>
                <a:lnTo>
                  <a:pt x="27593" y="248018"/>
                </a:lnTo>
                <a:lnTo>
                  <a:pt x="58108" y="190881"/>
                </a:lnTo>
                <a:lnTo>
                  <a:pt x="61583" y="186525"/>
                </a:lnTo>
                <a:lnTo>
                  <a:pt x="70262" y="177815"/>
                </a:lnTo>
                <a:lnTo>
                  <a:pt x="81929" y="170531"/>
                </a:lnTo>
                <a:lnTo>
                  <a:pt x="77228" y="170531"/>
                </a:lnTo>
                <a:lnTo>
                  <a:pt x="94688" y="170319"/>
                </a:lnTo>
                <a:lnTo>
                  <a:pt x="122210" y="170319"/>
                </a:lnTo>
                <a:lnTo>
                  <a:pt x="119874" y="160660"/>
                </a:lnTo>
                <a:lnTo>
                  <a:pt x="111945" y="152619"/>
                </a:lnTo>
                <a:lnTo>
                  <a:pt x="101194" y="148478"/>
                </a:lnTo>
                <a:lnTo>
                  <a:pt x="89862" y="148323"/>
                </a:lnTo>
                <a:close/>
              </a:path>
              <a:path w="537209" h="307975">
                <a:moveTo>
                  <a:pt x="287148" y="220002"/>
                </a:moveTo>
                <a:lnTo>
                  <a:pt x="257121" y="220002"/>
                </a:lnTo>
                <a:lnTo>
                  <a:pt x="245437" y="263817"/>
                </a:lnTo>
                <a:lnTo>
                  <a:pt x="274202" y="289572"/>
                </a:lnTo>
                <a:lnTo>
                  <a:pt x="312460" y="265328"/>
                </a:lnTo>
                <a:lnTo>
                  <a:pt x="268055" y="265328"/>
                </a:lnTo>
                <a:lnTo>
                  <a:pt x="278792" y="236068"/>
                </a:lnTo>
                <a:lnTo>
                  <a:pt x="287148" y="220002"/>
                </a:lnTo>
                <a:close/>
              </a:path>
              <a:path w="537209" h="307975">
                <a:moveTo>
                  <a:pt x="535045" y="187934"/>
                </a:moveTo>
                <a:lnTo>
                  <a:pt x="532433" y="187934"/>
                </a:lnTo>
                <a:lnTo>
                  <a:pt x="507510" y="203088"/>
                </a:lnTo>
                <a:lnTo>
                  <a:pt x="467837" y="236977"/>
                </a:lnTo>
                <a:lnTo>
                  <a:pt x="424153" y="270468"/>
                </a:lnTo>
                <a:lnTo>
                  <a:pt x="387003" y="284543"/>
                </a:lnTo>
                <a:lnTo>
                  <a:pt x="438728" y="284543"/>
                </a:lnTo>
                <a:lnTo>
                  <a:pt x="475196" y="256464"/>
                </a:lnTo>
                <a:lnTo>
                  <a:pt x="513084" y="221346"/>
                </a:lnTo>
                <a:lnTo>
                  <a:pt x="534450" y="199656"/>
                </a:lnTo>
                <a:lnTo>
                  <a:pt x="536978" y="197002"/>
                </a:lnTo>
                <a:lnTo>
                  <a:pt x="535045" y="187934"/>
                </a:lnTo>
                <a:close/>
              </a:path>
              <a:path w="537209" h="307975">
                <a:moveTo>
                  <a:pt x="84735" y="262343"/>
                </a:moveTo>
                <a:lnTo>
                  <a:pt x="56791" y="262343"/>
                </a:lnTo>
                <a:lnTo>
                  <a:pt x="50751" y="268554"/>
                </a:lnTo>
                <a:lnTo>
                  <a:pt x="42357" y="275675"/>
                </a:lnTo>
                <a:lnTo>
                  <a:pt x="32938" y="280539"/>
                </a:lnTo>
                <a:lnTo>
                  <a:pt x="63660" y="280539"/>
                </a:lnTo>
                <a:lnTo>
                  <a:pt x="82993" y="264149"/>
                </a:lnTo>
                <a:lnTo>
                  <a:pt x="84735" y="262343"/>
                </a:lnTo>
                <a:close/>
              </a:path>
              <a:path w="537209" h="307975">
                <a:moveTo>
                  <a:pt x="198466" y="223167"/>
                </a:moveTo>
                <a:lnTo>
                  <a:pt x="170974" y="223167"/>
                </a:lnTo>
                <a:lnTo>
                  <a:pt x="161959" y="255981"/>
                </a:lnTo>
                <a:lnTo>
                  <a:pt x="167090" y="268554"/>
                </a:lnTo>
                <a:lnTo>
                  <a:pt x="171891" y="269913"/>
                </a:lnTo>
                <a:lnTo>
                  <a:pt x="192095" y="266722"/>
                </a:lnTo>
                <a:lnTo>
                  <a:pt x="215439" y="252329"/>
                </a:lnTo>
                <a:lnTo>
                  <a:pt x="227067" y="243141"/>
                </a:lnTo>
                <a:lnTo>
                  <a:pt x="190357" y="243141"/>
                </a:lnTo>
                <a:lnTo>
                  <a:pt x="198375" y="223393"/>
                </a:lnTo>
                <a:lnTo>
                  <a:pt x="198466" y="223167"/>
                </a:lnTo>
                <a:close/>
              </a:path>
              <a:path w="537209" h="307975">
                <a:moveTo>
                  <a:pt x="513889" y="0"/>
                </a:moveTo>
                <a:lnTo>
                  <a:pt x="496375" y="9882"/>
                </a:lnTo>
                <a:lnTo>
                  <a:pt x="467110" y="53539"/>
                </a:lnTo>
                <a:lnTo>
                  <a:pt x="434422" y="111344"/>
                </a:lnTo>
                <a:lnTo>
                  <a:pt x="406641" y="163667"/>
                </a:lnTo>
                <a:lnTo>
                  <a:pt x="392096" y="190881"/>
                </a:lnTo>
                <a:lnTo>
                  <a:pt x="362447" y="212112"/>
                </a:lnTo>
                <a:lnTo>
                  <a:pt x="332909" y="231347"/>
                </a:lnTo>
                <a:lnTo>
                  <a:pt x="301955" y="248961"/>
                </a:lnTo>
                <a:lnTo>
                  <a:pt x="268055" y="265328"/>
                </a:lnTo>
                <a:lnTo>
                  <a:pt x="312460" y="265328"/>
                </a:lnTo>
                <a:lnTo>
                  <a:pt x="378634" y="223393"/>
                </a:lnTo>
                <a:lnTo>
                  <a:pt x="405540" y="223393"/>
                </a:lnTo>
                <a:lnTo>
                  <a:pt x="413456" y="204321"/>
                </a:lnTo>
                <a:lnTo>
                  <a:pt x="437765" y="155970"/>
                </a:lnTo>
                <a:lnTo>
                  <a:pt x="462065" y="111564"/>
                </a:lnTo>
                <a:lnTo>
                  <a:pt x="480806" y="78181"/>
                </a:lnTo>
                <a:lnTo>
                  <a:pt x="501809" y="38165"/>
                </a:lnTo>
                <a:lnTo>
                  <a:pt x="511863" y="15059"/>
                </a:lnTo>
                <a:lnTo>
                  <a:pt x="514660" y="3968"/>
                </a:lnTo>
                <a:lnTo>
                  <a:pt x="513889" y="0"/>
                </a:lnTo>
                <a:close/>
              </a:path>
              <a:path w="537209" h="307975">
                <a:moveTo>
                  <a:pt x="122210" y="170319"/>
                </a:moveTo>
                <a:lnTo>
                  <a:pt x="94688" y="170319"/>
                </a:lnTo>
                <a:lnTo>
                  <a:pt x="100817" y="184997"/>
                </a:lnTo>
                <a:lnTo>
                  <a:pt x="91943" y="207591"/>
                </a:lnTo>
                <a:lnTo>
                  <a:pt x="78752" y="228341"/>
                </a:lnTo>
                <a:lnTo>
                  <a:pt x="71929" y="237489"/>
                </a:lnTo>
                <a:lnTo>
                  <a:pt x="27593" y="248018"/>
                </a:lnTo>
                <a:lnTo>
                  <a:pt x="107755" y="248018"/>
                </a:lnTo>
                <a:lnTo>
                  <a:pt x="111258" y="246434"/>
                </a:lnTo>
                <a:lnTo>
                  <a:pt x="130989" y="238483"/>
                </a:lnTo>
                <a:lnTo>
                  <a:pt x="160362" y="227228"/>
                </a:lnTo>
                <a:lnTo>
                  <a:pt x="110270" y="227228"/>
                </a:lnTo>
                <a:lnTo>
                  <a:pt x="121303" y="186525"/>
                </a:lnTo>
                <a:lnTo>
                  <a:pt x="122742" y="172516"/>
                </a:lnTo>
                <a:lnTo>
                  <a:pt x="122262" y="170531"/>
                </a:lnTo>
                <a:lnTo>
                  <a:pt x="122210" y="170319"/>
                </a:lnTo>
                <a:close/>
              </a:path>
              <a:path w="537209" h="307975">
                <a:moveTo>
                  <a:pt x="305584" y="147015"/>
                </a:moveTo>
                <a:lnTo>
                  <a:pt x="297938" y="150571"/>
                </a:lnTo>
                <a:lnTo>
                  <a:pt x="240560" y="209499"/>
                </a:lnTo>
                <a:lnTo>
                  <a:pt x="229753" y="219354"/>
                </a:lnTo>
                <a:lnTo>
                  <a:pt x="217778" y="228087"/>
                </a:lnTo>
                <a:lnTo>
                  <a:pt x="204643" y="235936"/>
                </a:lnTo>
                <a:lnTo>
                  <a:pt x="190357" y="243141"/>
                </a:lnTo>
                <a:lnTo>
                  <a:pt x="227067" y="243141"/>
                </a:lnTo>
                <a:lnTo>
                  <a:pt x="238317" y="234251"/>
                </a:lnTo>
                <a:lnTo>
                  <a:pt x="257121" y="220002"/>
                </a:lnTo>
                <a:lnTo>
                  <a:pt x="287148" y="220002"/>
                </a:lnTo>
                <a:lnTo>
                  <a:pt x="298894" y="197419"/>
                </a:lnTo>
                <a:lnTo>
                  <a:pt x="313886" y="163245"/>
                </a:lnTo>
                <a:lnTo>
                  <a:pt x="309292" y="147408"/>
                </a:lnTo>
                <a:lnTo>
                  <a:pt x="305584" y="147015"/>
                </a:lnTo>
                <a:close/>
              </a:path>
              <a:path w="537209" h="307975">
                <a:moveTo>
                  <a:pt x="209952" y="170531"/>
                </a:moveTo>
                <a:lnTo>
                  <a:pt x="201121" y="177815"/>
                </a:lnTo>
                <a:lnTo>
                  <a:pt x="193001" y="187934"/>
                </a:lnTo>
                <a:lnTo>
                  <a:pt x="185340" y="195529"/>
                </a:lnTo>
                <a:lnTo>
                  <a:pt x="167449" y="205170"/>
                </a:lnTo>
                <a:lnTo>
                  <a:pt x="148424" y="213755"/>
                </a:lnTo>
                <a:lnTo>
                  <a:pt x="129090" y="221152"/>
                </a:lnTo>
                <a:lnTo>
                  <a:pt x="110270" y="227228"/>
                </a:lnTo>
                <a:lnTo>
                  <a:pt x="160362" y="227228"/>
                </a:lnTo>
                <a:lnTo>
                  <a:pt x="170849" y="223167"/>
                </a:lnTo>
                <a:lnTo>
                  <a:pt x="198466" y="223167"/>
                </a:lnTo>
                <a:lnTo>
                  <a:pt x="211837" y="202833"/>
                </a:lnTo>
                <a:lnTo>
                  <a:pt x="221628" y="184997"/>
                </a:lnTo>
                <a:lnTo>
                  <a:pt x="220345" y="177815"/>
                </a:lnTo>
                <a:lnTo>
                  <a:pt x="219336" y="172516"/>
                </a:lnTo>
                <a:lnTo>
                  <a:pt x="219249" y="172059"/>
                </a:lnTo>
                <a:lnTo>
                  <a:pt x="209952" y="170531"/>
                </a:lnTo>
                <a:close/>
              </a:path>
            </a:pathLst>
          </a:custGeom>
          <a:solidFill>
            <a:srgbClr val="FFFFF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6346" y="4377719"/>
            <a:ext cx="221927" cy="24354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38302" y="4377713"/>
            <a:ext cx="147828" cy="24354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>
                <a:solidFill>
                  <a:srgbClr val="F8F2E9"/>
                </a:solidFill>
              </a:rPr>
              <a:t>Soneva</a:t>
            </a:r>
            <a:r>
              <a:rPr spc="-35" dirty="0">
                <a:solidFill>
                  <a:srgbClr val="F8F2E9"/>
                </a:solidFill>
              </a:rPr>
              <a:t> </a:t>
            </a:r>
            <a:r>
              <a:rPr spc="-10" dirty="0">
                <a:solidFill>
                  <a:srgbClr val="F8F2E9"/>
                </a:solidFill>
              </a:rPr>
              <a:t>Secret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268583" y="8693553"/>
            <a:ext cx="12509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F8F2E9"/>
                </a:solidFill>
                <a:latin typeface="Trebuchet MS"/>
                <a:cs typeface="Trebuchet MS"/>
              </a:rPr>
              <a:t>41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 bedroom with a bed and a view of the ocean.  AI generated content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30892" y="5189858"/>
            <a:ext cx="2548001" cy="352800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75300" y="1377950"/>
            <a:ext cx="3244693" cy="7367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2640"/>
              </a:lnSpc>
              <a:spcBef>
                <a:spcPts val="385"/>
              </a:spcBef>
            </a:pPr>
            <a:r>
              <a:rPr lang="ru-RU" sz="2700" spc="-180" dirty="0"/>
              <a:t>Неспешное восстановление</a:t>
            </a:r>
            <a:endParaRPr sz="2700" dirty="0"/>
          </a:p>
        </p:txBody>
      </p:sp>
      <p:sp>
        <p:nvSpPr>
          <p:cNvPr id="4" name="object 4"/>
          <p:cNvSpPr txBox="1"/>
          <p:nvPr/>
        </p:nvSpPr>
        <p:spPr>
          <a:xfrm>
            <a:off x="275300" y="986192"/>
            <a:ext cx="194929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solidFill>
                  <a:srgbClr val="C0B5AB"/>
                </a:solidFill>
                <a:latin typeface="Trebuchet MS"/>
                <a:cs typeface="Trebuchet MS"/>
              </a:rPr>
              <a:t>Soneva</a:t>
            </a:r>
            <a:r>
              <a:rPr sz="1200" spc="50" dirty="0">
                <a:solidFill>
                  <a:srgbClr val="C0B5AB"/>
                </a:solidFill>
                <a:latin typeface="Trebuchet MS"/>
                <a:cs typeface="Trebuchet MS"/>
              </a:rPr>
              <a:t> </a:t>
            </a:r>
            <a:r>
              <a:rPr sz="1200" spc="-20" dirty="0">
                <a:solidFill>
                  <a:srgbClr val="C0B5AB"/>
                </a:solidFill>
                <a:latin typeface="Trebuchet MS"/>
                <a:cs typeface="Trebuchet MS"/>
              </a:rPr>
              <a:t>Soul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5300" y="2308958"/>
            <a:ext cx="4625112" cy="2523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" marR="57785" indent="-10160" algn="just">
              <a:spcBef>
                <a:spcPts val="100"/>
              </a:spcBef>
            </a:pP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В </a:t>
            </a:r>
            <a:r>
              <a:rPr lang="en" sz="1400" dirty="0" err="1">
                <a:solidFill>
                  <a:srgbClr val="4E3B26"/>
                </a:solidFill>
                <a:latin typeface="Trebuchet MS"/>
                <a:cs typeface="Trebuchet MS"/>
              </a:rPr>
              <a:t>Soneva</a:t>
            </a:r>
            <a:r>
              <a:rPr lang="en" sz="1400" dirty="0">
                <a:solidFill>
                  <a:srgbClr val="4E3B26"/>
                </a:solidFill>
                <a:latin typeface="Trebuchet MS"/>
                <a:cs typeface="Trebuchet MS"/>
              </a:rPr>
              <a:t> Secret «wellbeing» </a:t>
            </a: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раскрывается медленно </a:t>
            </a:r>
          </a:p>
          <a:p>
            <a:pPr marL="26670" marR="57785" indent="-10160" algn="just">
              <a:spcBef>
                <a:spcPts val="100"/>
              </a:spcBef>
            </a:pP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и интуитивно, в ритме природы острова. Медитация на рассвете у воды, восстанавливающие телесные практики и персонализированные занятия создают глубоко успокаивающий и личный опыт.</a:t>
            </a:r>
            <a:endParaRPr sz="1400" dirty="0">
              <a:latin typeface="Trebuchet MS"/>
              <a:cs typeface="Trebuchet MS"/>
            </a:endParaRPr>
          </a:p>
          <a:p>
            <a:pPr marL="25400" marR="5080" indent="-13335">
              <a:spcBef>
                <a:spcPts val="1130"/>
              </a:spcBef>
            </a:pPr>
            <a:r>
              <a:rPr lang="ru-RU" sz="1400" spc="-10" dirty="0">
                <a:solidFill>
                  <a:srgbClr val="4E3B26"/>
                </a:solidFill>
                <a:latin typeface="Trebuchet MS"/>
                <a:cs typeface="Trebuchet MS"/>
              </a:rPr>
              <a:t>Процедуры проходят в приватности отдельной процедурной комнаты каждой виллы или в островном </a:t>
            </a:r>
            <a:r>
              <a:rPr lang="ru-RU" sz="1400" spc="-10" dirty="0" err="1">
                <a:solidFill>
                  <a:srgbClr val="4E3B26"/>
                </a:solidFill>
                <a:latin typeface="Trebuchet MS"/>
                <a:cs typeface="Trebuchet MS"/>
              </a:rPr>
              <a:t>спа</a:t>
            </a:r>
            <a:r>
              <a:rPr lang="ru-RU" sz="1400" spc="-10" dirty="0">
                <a:solidFill>
                  <a:srgbClr val="4E3B26"/>
                </a:solidFill>
                <a:latin typeface="Trebuchet MS"/>
                <a:cs typeface="Trebuchet MS"/>
              </a:rPr>
              <a:t>, где тишина, морской воздух и открытые пространства становятся частью процесса исцеления. Каждое путешествие создаётся вокруг баланса, восстановления и эмоциональной лёгкости.</a:t>
            </a:r>
          </a:p>
        </p:txBody>
      </p:sp>
      <p:pic>
        <p:nvPicPr>
          <p:cNvPr id="6" name="object 6" descr="A person is holding a bowl in their hand, with a red and brown object sticking out of it. The bowl is placed on a wooden surface.  AI generated cont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36004" y="0"/>
            <a:ext cx="6335991" cy="899999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912000" y="8706253"/>
            <a:ext cx="5469255" cy="117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10"/>
              </a:lnSpc>
            </a:pPr>
            <a:r>
              <a:rPr sz="800" spc="200" dirty="0">
                <a:solidFill>
                  <a:srgbClr val="261200"/>
                </a:solidFill>
                <a:latin typeface="Trebuchet MS"/>
                <a:cs typeface="Trebuchet MS"/>
              </a:rPr>
              <a:t>202</a:t>
            </a:r>
            <a:r>
              <a:rPr sz="800" spc="-38950" dirty="0">
                <a:solidFill>
                  <a:srgbClr val="261200"/>
                </a:solidFill>
                <a:latin typeface="Trebuchet MS"/>
                <a:cs typeface="Trebuchet MS"/>
              </a:rPr>
              <a:t>6</a:t>
            </a:r>
            <a:r>
              <a:rPr sz="800" spc="200" dirty="0">
                <a:solidFill>
                  <a:srgbClr val="261200"/>
                </a:solidFill>
                <a:latin typeface="Trebuchet MS"/>
                <a:cs typeface="Trebuchet MS"/>
              </a:rPr>
              <a:t>43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250601" y="8693553"/>
            <a:ext cx="14351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43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997" y="298589"/>
            <a:ext cx="5759993" cy="4320000"/>
          </a:xfrm>
          <a:prstGeom prst="rect">
            <a:avLst/>
          </a:prstGeom>
        </p:spPr>
      </p:pic>
      <p:pic>
        <p:nvPicPr>
          <p:cNvPr id="3" name="object 3" descr="A young boy is holding a coconut in the water.  AI generated conten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79648" y="5035550"/>
            <a:ext cx="3203383" cy="3564000"/>
          </a:xfrm>
          <a:prstGeom prst="rect">
            <a:avLst/>
          </a:prstGeom>
        </p:spPr>
      </p:pic>
      <p:pic>
        <p:nvPicPr>
          <p:cNvPr id="4" name="object 4" descr="A group of people are sitting in a circle on the beach at night, with lit candles around them.  AI generated content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38081" y="3282950"/>
            <a:ext cx="4176820" cy="4608000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492133" y="298589"/>
            <a:ext cx="5759992" cy="1215717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4400"/>
              </a:lnSpc>
              <a:spcBef>
                <a:spcPts val="580"/>
              </a:spcBef>
            </a:pPr>
            <a:r>
              <a:rPr lang="ru-RU" sz="4000" spc="-245" dirty="0"/>
              <a:t>Моменты, ради которых гости возвращаются</a:t>
            </a:r>
            <a:endParaRPr sz="4000" dirty="0"/>
          </a:p>
        </p:txBody>
      </p:sp>
      <p:sp>
        <p:nvSpPr>
          <p:cNvPr id="6" name="object 6"/>
          <p:cNvSpPr txBox="1"/>
          <p:nvPr/>
        </p:nvSpPr>
        <p:spPr>
          <a:xfrm>
            <a:off x="275300" y="8693553"/>
            <a:ext cx="666750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dirty="0">
                <a:solidFill>
                  <a:srgbClr val="261200"/>
                </a:solidFill>
                <a:latin typeface="Trebuchet MS"/>
                <a:cs typeface="Trebuchet MS"/>
              </a:rPr>
              <a:t>Soneva</a:t>
            </a:r>
            <a:r>
              <a:rPr sz="800" spc="-40" dirty="0">
                <a:solidFill>
                  <a:srgbClr val="261200"/>
                </a:solidFill>
                <a:latin typeface="Trebuchet MS"/>
                <a:cs typeface="Trebuchet MS"/>
              </a:rPr>
              <a:t> </a:t>
            </a:r>
            <a:r>
              <a:rPr sz="800" spc="-204" dirty="0">
                <a:solidFill>
                  <a:srgbClr val="261200"/>
                </a:solidFill>
                <a:latin typeface="Trebuchet MS"/>
                <a:cs typeface="Trebuchet MS"/>
              </a:rPr>
              <a:t>FSueschrei</a:t>
            </a:r>
            <a:r>
              <a:rPr sz="800" spc="-20" dirty="0">
                <a:solidFill>
                  <a:srgbClr val="26120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61200"/>
                </a:solidFill>
                <a:latin typeface="Trebuchet MS"/>
                <a:cs typeface="Trebuchet MS"/>
              </a:rPr>
              <a:t>t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252125" y="8693553"/>
            <a:ext cx="14160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45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2"/>
            <a:ext cx="12671996" cy="900000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6698" y="1632501"/>
            <a:ext cx="4572802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70" dirty="0">
                <a:solidFill>
                  <a:srgbClr val="FFF9F8"/>
                </a:solidFill>
                <a:latin typeface="Trebuchet MS"/>
                <a:cs typeface="Trebuchet MS"/>
              </a:rPr>
              <a:t>AFAR</a:t>
            </a:r>
            <a:endParaRPr sz="1400" dirty="0">
              <a:latin typeface="Trebuchet MS"/>
              <a:cs typeface="Trebuchet MS"/>
            </a:endParaRPr>
          </a:p>
          <a:p>
            <a:pPr marL="12700" marR="5080"/>
            <a:r>
              <a:rPr lang="ru-RU" sz="1400" dirty="0">
                <a:solidFill>
                  <a:srgbClr val="FFF9F8"/>
                </a:solidFill>
                <a:latin typeface="Trebuchet MS"/>
                <a:cs typeface="Trebuchet MS"/>
              </a:rPr>
              <a:t>Отмечен за удалённую приватность, деликатный сервис и виллы, созданные для полного уединения</a:t>
            </a:r>
            <a:endParaRPr lang="en" sz="14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57712" y="8693553"/>
            <a:ext cx="13398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F8F2E9"/>
                </a:solidFill>
                <a:latin typeface="Trebuchet MS"/>
                <a:cs typeface="Trebuchet MS"/>
              </a:rPr>
              <a:t>47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6699" y="2546901"/>
            <a:ext cx="4171824" cy="67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9F8"/>
                </a:solidFill>
                <a:latin typeface="Trebuchet MS"/>
                <a:cs typeface="Trebuchet MS"/>
              </a:rPr>
              <a:t>Architectural</a:t>
            </a:r>
            <a:r>
              <a:rPr sz="1400" spc="-2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FFF9F8"/>
                </a:solidFill>
                <a:latin typeface="Trebuchet MS"/>
                <a:cs typeface="Trebuchet MS"/>
              </a:rPr>
              <a:t>Digest</a:t>
            </a:r>
            <a:r>
              <a:rPr sz="1400" spc="50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endParaRPr lang="ru-RU" sz="1400" spc="500" dirty="0">
              <a:solidFill>
                <a:srgbClr val="FFF9F8"/>
              </a:solidFill>
              <a:latin typeface="Trebuchet MS"/>
              <a:cs typeface="Trebuchet MS"/>
            </a:endParaRPr>
          </a:p>
          <a:p>
            <a:pPr marL="12700" marR="5080">
              <a:spcBef>
                <a:spcPts val="100"/>
              </a:spcBef>
            </a:pPr>
            <a:r>
              <a:rPr lang="ru-RU" sz="1400" dirty="0">
                <a:solidFill>
                  <a:srgbClr val="FFF9F8"/>
                </a:solidFill>
                <a:latin typeface="Trebuchet MS"/>
                <a:cs typeface="Trebuchet MS"/>
              </a:rPr>
              <a:t>Назван новым выражением философии </a:t>
            </a:r>
            <a:r>
              <a:rPr lang="en" sz="1400" dirty="0">
                <a:solidFill>
                  <a:srgbClr val="FFF9F8"/>
                </a:solidFill>
                <a:latin typeface="Trebuchet MS"/>
                <a:cs typeface="Trebuchet MS"/>
              </a:rPr>
              <a:t>barefoot luxury </a:t>
            </a:r>
            <a:r>
              <a:rPr lang="ru-RU" sz="1400" dirty="0">
                <a:solidFill>
                  <a:srgbClr val="FFF9F8"/>
                </a:solidFill>
                <a:latin typeface="Trebuchet MS"/>
                <a:cs typeface="Trebuchet MS"/>
              </a:rPr>
              <a:t>от </a:t>
            </a:r>
            <a:r>
              <a:rPr lang="en" sz="1400" dirty="0" err="1">
                <a:solidFill>
                  <a:srgbClr val="FFF9F8"/>
                </a:solidFill>
                <a:latin typeface="Trebuchet MS"/>
                <a:cs typeface="Trebuchet MS"/>
              </a:rPr>
              <a:t>Soneva</a:t>
            </a:r>
            <a:endParaRPr lang="en" sz="1400" dirty="0">
              <a:solidFill>
                <a:srgbClr val="FFF9F8"/>
              </a:solidFill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6698" y="3456827"/>
            <a:ext cx="4491453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FFF9F8"/>
                </a:solidFill>
                <a:latin typeface="Trebuchet MS"/>
                <a:cs typeface="Trebuchet MS"/>
              </a:rPr>
              <a:t>Falstaff</a:t>
            </a:r>
            <a:endParaRPr sz="1400" dirty="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lang="ru-RU" sz="1400" dirty="0">
                <a:solidFill>
                  <a:srgbClr val="FFF9F8"/>
                </a:solidFill>
                <a:latin typeface="Trebuchet MS"/>
                <a:cs typeface="Trebuchet MS"/>
              </a:rPr>
              <a:t>Отмечен за стремление переосмыслить роскошь </a:t>
            </a:r>
          </a:p>
          <a:p>
            <a:pPr marL="12700" marR="5080">
              <a:lnSpc>
                <a:spcPct val="100000"/>
              </a:lnSpc>
            </a:pPr>
            <a:r>
              <a:rPr lang="ru-RU" sz="1400" dirty="0">
                <a:solidFill>
                  <a:srgbClr val="FFF9F8"/>
                </a:solidFill>
                <a:latin typeface="Trebuchet MS"/>
                <a:cs typeface="Trebuchet MS"/>
              </a:rPr>
              <a:t>на Мальдивах</a:t>
            </a:r>
          </a:p>
          <a:p>
            <a:pPr marL="12700" marR="224790">
              <a:lnSpc>
                <a:spcPct val="100000"/>
              </a:lnSpc>
            </a:pPr>
            <a:endParaRPr lang="ru-RU" sz="1400" dirty="0">
              <a:latin typeface="Trebuchet MS"/>
              <a:cs typeface="Trebuchet MS"/>
            </a:endParaRPr>
          </a:p>
          <a:p>
            <a:pPr marL="12700" marR="224790">
              <a:lnSpc>
                <a:spcPct val="100000"/>
              </a:lnSpc>
            </a:pPr>
            <a:r>
              <a:rPr sz="1400" spc="-10" dirty="0">
                <a:solidFill>
                  <a:srgbClr val="FFF9F8"/>
                </a:solidFill>
                <a:latin typeface="Trebuchet MS"/>
                <a:cs typeface="Trebuchet MS"/>
              </a:rPr>
              <a:t>Travel</a:t>
            </a:r>
            <a:r>
              <a:rPr sz="1400" spc="-9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400" spc="120" dirty="0">
                <a:solidFill>
                  <a:srgbClr val="FFF9F8"/>
                </a:solidFill>
                <a:latin typeface="Trebuchet MS"/>
                <a:cs typeface="Trebuchet MS"/>
              </a:rPr>
              <a:t>+</a:t>
            </a:r>
            <a:r>
              <a:rPr sz="1400" spc="-9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FFF9F8"/>
                </a:solidFill>
                <a:latin typeface="Trebuchet MS"/>
                <a:cs typeface="Trebuchet MS"/>
              </a:rPr>
              <a:t>Leisure </a:t>
            </a:r>
            <a:endParaRPr lang="ru-RU" sz="1400" spc="-10" dirty="0">
              <a:solidFill>
                <a:srgbClr val="FFF9F8"/>
              </a:solidFill>
              <a:latin typeface="Trebuchet MS"/>
              <a:cs typeface="Trebuchet MS"/>
            </a:endParaRPr>
          </a:p>
          <a:p>
            <a:pPr marL="12700" marR="224790">
              <a:lnSpc>
                <a:spcPct val="100000"/>
              </a:lnSpc>
            </a:pPr>
            <a:r>
              <a:rPr lang="ru-RU" sz="1400" spc="-10" dirty="0">
                <a:solidFill>
                  <a:srgbClr val="FFF9F8"/>
                </a:solidFill>
                <a:latin typeface="Trebuchet MS"/>
                <a:cs typeface="Trebuchet MS"/>
              </a:rPr>
              <a:t>Отмечен как сказочный </a:t>
            </a:r>
            <a:r>
              <a:rPr lang="en" sz="1400" spc="-10" dirty="0">
                <a:solidFill>
                  <a:srgbClr val="FFF9F8"/>
                </a:solidFill>
                <a:latin typeface="Trebuchet MS"/>
                <a:cs typeface="Trebuchet MS"/>
              </a:rPr>
              <a:t>escape </a:t>
            </a:r>
            <a:r>
              <a:rPr lang="ru-RU" sz="1400" spc="-10" dirty="0">
                <a:solidFill>
                  <a:srgbClr val="FFF9F8"/>
                </a:solidFill>
                <a:latin typeface="Trebuchet MS"/>
                <a:cs typeface="Trebuchet MS"/>
              </a:rPr>
              <a:t>в Индийском океане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FFF9F8"/>
                </a:solidFill>
                <a:latin typeface="Trebuchet MS"/>
                <a:cs typeface="Trebuchet MS"/>
              </a:rPr>
              <a:t>Wallpaper*</a:t>
            </a:r>
            <a:endParaRPr sz="1400" dirty="0">
              <a:latin typeface="Trebuchet MS"/>
              <a:cs typeface="Trebuchet MS"/>
            </a:endParaRPr>
          </a:p>
          <a:p>
            <a:pPr marL="12700" marR="147955" algn="just"/>
            <a:r>
              <a:rPr lang="ru-RU" sz="1400" spc="10" dirty="0">
                <a:solidFill>
                  <a:srgbClr val="FFF9F8"/>
                </a:solidFill>
                <a:latin typeface="Trebuchet MS"/>
                <a:cs typeface="Trebuchet MS"/>
              </a:rPr>
              <a:t>Описан как новый стандарт самого эксклюзивного и персонализированного предложения </a:t>
            </a:r>
            <a:r>
              <a:rPr lang="en" sz="1400" spc="10" dirty="0" err="1">
                <a:solidFill>
                  <a:srgbClr val="FFF9F8"/>
                </a:solidFill>
                <a:latin typeface="Trebuchet MS"/>
                <a:cs typeface="Trebuchet MS"/>
              </a:rPr>
              <a:t>Soneva</a:t>
            </a:r>
            <a:endParaRPr lang="en" sz="1400" spc="10" dirty="0">
              <a:solidFill>
                <a:srgbClr val="FFF9F8"/>
              </a:solidFill>
              <a:latin typeface="Trebuchet MS"/>
              <a:cs typeface="Trebuchet MS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284665" y="710479"/>
            <a:ext cx="25400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000" spc="-315" dirty="0">
                <a:solidFill>
                  <a:srgbClr val="FFFFFF"/>
                </a:solidFill>
              </a:rPr>
              <a:t>Признание</a:t>
            </a:r>
            <a:endParaRPr sz="4000" dirty="0"/>
          </a:p>
        </p:txBody>
      </p:sp>
      <p:sp>
        <p:nvSpPr>
          <p:cNvPr id="7" name="object 7"/>
          <p:cNvSpPr txBox="1"/>
          <p:nvPr/>
        </p:nvSpPr>
        <p:spPr>
          <a:xfrm>
            <a:off x="9232901" y="1622694"/>
            <a:ext cx="2760744" cy="16542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ru-RU" sz="1500" spc="-80" dirty="0">
                <a:solidFill>
                  <a:srgbClr val="F8F2E9"/>
                </a:solidFill>
                <a:latin typeface="Lucida Sans Unicode"/>
                <a:cs typeface="Lucida Sans Unicode"/>
              </a:rPr>
              <a:t>Мы благодарны за признание, но ещё больше — за то, что </a:t>
            </a:r>
          </a:p>
          <a:p>
            <a:pPr marL="12700" marR="5080">
              <a:spcBef>
                <a:spcPts val="100"/>
              </a:spcBef>
            </a:pPr>
            <a:r>
              <a:rPr lang="ru-RU" sz="1500" spc="-80" dirty="0">
                <a:solidFill>
                  <a:srgbClr val="F8F2E9"/>
                </a:solidFill>
                <a:latin typeface="Lucida Sans Unicode"/>
                <a:cs typeface="Lucida Sans Unicode"/>
              </a:rPr>
              <a:t>его вдохновляет: значимые впечатления, искренняя забота и моменты, которые остаются </a:t>
            </a:r>
          </a:p>
          <a:p>
            <a:pPr marL="12700" marR="5080">
              <a:spcBef>
                <a:spcPts val="100"/>
              </a:spcBef>
            </a:pPr>
            <a:r>
              <a:rPr lang="ru-RU" sz="1500" spc="-80" dirty="0">
                <a:solidFill>
                  <a:srgbClr val="F8F2E9"/>
                </a:solidFill>
                <a:latin typeface="Lucida Sans Unicode"/>
                <a:cs typeface="Lucida Sans Unicode"/>
              </a:rPr>
              <a:t>с нашими гостями надолго после отъезда</a:t>
            </a:r>
            <a:r>
              <a:rPr lang="en" sz="1500" spc="-10" dirty="0">
                <a:solidFill>
                  <a:srgbClr val="F8F2E9"/>
                </a:solidFill>
                <a:latin typeface="Lucida Sans Unicode"/>
                <a:cs typeface="Lucida Sans Unicode"/>
              </a:rPr>
              <a:t>.</a:t>
            </a:r>
            <a:endParaRPr lang="en" sz="15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67566" y="270210"/>
            <a:ext cx="3707534" cy="1215717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 indent="-635">
              <a:lnSpc>
                <a:spcPts val="4400"/>
              </a:lnSpc>
              <a:spcBef>
                <a:spcPts val="580"/>
              </a:spcBef>
            </a:pPr>
            <a:r>
              <a:rPr lang="ru-RU" sz="4000" spc="-315" dirty="0"/>
              <a:t>Начните свое путешествие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278698" y="4491094"/>
            <a:ext cx="2553402" cy="584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spc="-10" dirty="0">
                <a:solidFill>
                  <a:srgbClr val="261200"/>
                </a:solidFill>
                <a:latin typeface="Trebuchet MS"/>
                <a:cs typeface="Trebuchet MS"/>
              </a:rPr>
              <a:t>Бронирование</a:t>
            </a:r>
            <a:endParaRPr sz="1400" dirty="0">
              <a:latin typeface="Trebuchet MS"/>
              <a:cs typeface="Trebuchet MS"/>
            </a:endParaRPr>
          </a:p>
          <a:p>
            <a:pPr marL="13335">
              <a:lnSpc>
                <a:spcPct val="100000"/>
              </a:lnSpc>
              <a:spcBef>
                <a:spcPts val="1130"/>
              </a:spcBef>
            </a:pPr>
            <a:r>
              <a:rPr sz="1400" u="sng" spc="-10" dirty="0">
                <a:solidFill>
                  <a:srgbClr val="604640"/>
                </a:solidFill>
                <a:uFill>
                  <a:solidFill>
                    <a:srgbClr val="604640"/>
                  </a:solidFill>
                </a:uFill>
                <a:latin typeface="Trebuchet MS"/>
                <a:cs typeface="Trebuchet MS"/>
                <a:hlinkClick r:id="rId2"/>
              </a:rPr>
              <a:t>reservations@soneva.com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5970" y="5380295"/>
            <a:ext cx="3468413" cy="584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spc="-10" dirty="0">
                <a:solidFill>
                  <a:srgbClr val="261200"/>
                </a:solidFill>
                <a:latin typeface="Trebuchet MS"/>
                <a:cs typeface="Trebuchet MS"/>
              </a:rPr>
              <a:t>Сайт</a:t>
            </a:r>
            <a:endParaRPr sz="1400" dirty="0">
              <a:latin typeface="Trebuchet MS"/>
              <a:cs typeface="Trebuchet MS"/>
            </a:endParaRPr>
          </a:p>
          <a:p>
            <a:pPr marL="15240">
              <a:lnSpc>
                <a:spcPct val="100000"/>
              </a:lnSpc>
              <a:spcBef>
                <a:spcPts val="1130"/>
              </a:spcBef>
            </a:pPr>
            <a:r>
              <a:rPr sz="1400" u="sng" dirty="0">
                <a:solidFill>
                  <a:srgbClr val="604640"/>
                </a:solidFill>
                <a:uFill>
                  <a:solidFill>
                    <a:srgbClr val="604640"/>
                  </a:solidFill>
                </a:uFill>
                <a:latin typeface="Trebuchet MS"/>
                <a:cs typeface="Trebuchet MS"/>
              </a:rPr>
              <a:t>soneva.com/resorts/soneva-</a:t>
            </a:r>
            <a:r>
              <a:rPr sz="1400" u="sng" spc="-10" dirty="0">
                <a:solidFill>
                  <a:srgbClr val="604640"/>
                </a:solidFill>
                <a:uFill>
                  <a:solidFill>
                    <a:srgbClr val="604640"/>
                  </a:solidFill>
                </a:uFill>
                <a:latin typeface="Trebuchet MS"/>
                <a:cs typeface="Trebuchet MS"/>
              </a:rPr>
              <a:t>secret/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0408" y="6269494"/>
            <a:ext cx="2149069" cy="584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lang="ru-RU" sz="1400" spc="-10" dirty="0">
                <a:solidFill>
                  <a:srgbClr val="261200"/>
                </a:solidFill>
                <a:latin typeface="Trebuchet MS"/>
                <a:cs typeface="Trebuchet MS"/>
              </a:rPr>
              <a:t>Социальные сети</a:t>
            </a:r>
            <a:endParaRPr sz="1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1400" u="sng" spc="-10" dirty="0">
                <a:solidFill>
                  <a:srgbClr val="604640"/>
                </a:solidFill>
                <a:uFill>
                  <a:solidFill>
                    <a:srgbClr val="604640"/>
                  </a:solidFill>
                </a:uFill>
                <a:latin typeface="Trebuchet MS"/>
                <a:cs typeface="Trebuchet MS"/>
              </a:rPr>
              <a:t>@sonevasecretofficial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5300" y="2971792"/>
            <a:ext cx="3318800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4325">
              <a:spcBef>
                <a:spcPts val="100"/>
              </a:spcBef>
            </a:pP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Для бронирования, выкупа острова и создания персонализированных маршрутов команда резервации </a:t>
            </a:r>
            <a:r>
              <a:rPr lang="en" sz="1400" dirty="0" err="1">
                <a:solidFill>
                  <a:srgbClr val="4E3B26"/>
                </a:solidFill>
                <a:latin typeface="Trebuchet MS"/>
                <a:cs typeface="Trebuchet MS"/>
              </a:rPr>
              <a:t>Soneva</a:t>
            </a:r>
            <a:r>
              <a:rPr lang="en" sz="1400" dirty="0">
                <a:solidFill>
                  <a:srgbClr val="4E3B26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4E3B26"/>
                </a:solidFill>
                <a:latin typeface="Trebuchet MS"/>
                <a:cs typeface="Trebuchet MS"/>
              </a:rPr>
              <a:t>поможет продумать каждый аспект вашего пребывания</a:t>
            </a:r>
            <a:r>
              <a:rPr sz="1400" spc="-20" dirty="0">
                <a:solidFill>
                  <a:srgbClr val="4E3B26"/>
                </a:solidFill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</p:txBody>
      </p:sp>
      <p:pic>
        <p:nvPicPr>
          <p:cNvPr id="7" name="object 7" descr="A man and woman are standing on a beach, facing the ocean.  AI generated cont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36004" y="0"/>
            <a:ext cx="6335991" cy="8999994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Soneva</a:t>
            </a:r>
            <a:r>
              <a:rPr spc="-35" dirty="0"/>
              <a:t> </a:t>
            </a:r>
            <a:r>
              <a:rPr spc="-10" dirty="0"/>
              <a:t>Secret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248771" y="8693553"/>
            <a:ext cx="145415" cy="14287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spc="-25" dirty="0">
                <a:solidFill>
                  <a:srgbClr val="261200"/>
                </a:solidFill>
                <a:latin typeface="Trebuchet MS"/>
                <a:cs typeface="Trebuchet MS"/>
              </a:rPr>
              <a:t>49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336030" cy="9000490"/>
          </a:xfrm>
          <a:custGeom>
            <a:avLst/>
            <a:gdLst/>
            <a:ahLst/>
            <a:cxnLst/>
            <a:rect l="l" t="t" r="r" b="b"/>
            <a:pathLst>
              <a:path w="6336030" h="9000490">
                <a:moveTo>
                  <a:pt x="6336004" y="0"/>
                </a:moveTo>
                <a:lnTo>
                  <a:pt x="0" y="0"/>
                </a:lnTo>
                <a:lnTo>
                  <a:pt x="0" y="8999994"/>
                </a:lnTo>
                <a:lnTo>
                  <a:pt x="6336004" y="8999994"/>
                </a:lnTo>
                <a:lnTo>
                  <a:pt x="6336004" y="0"/>
                </a:lnTo>
                <a:close/>
              </a:path>
            </a:pathLst>
          </a:custGeom>
          <a:solidFill>
            <a:srgbClr val="A99E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37016" y="7915014"/>
            <a:ext cx="1259205" cy="4705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15" algn="ctr">
              <a:lnSpc>
                <a:spcPct val="121600"/>
              </a:lnSpc>
              <a:spcBef>
                <a:spcPts val="100"/>
              </a:spcBef>
            </a:pPr>
            <a:r>
              <a:rPr sz="800" dirty="0">
                <a:solidFill>
                  <a:srgbClr val="FFF9F8"/>
                </a:solidFill>
                <a:latin typeface="Trebuchet MS"/>
                <a:cs typeface="Trebuchet MS"/>
              </a:rPr>
              <a:t>Soneva</a:t>
            </a:r>
            <a:r>
              <a:rPr sz="800" spc="-3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FFF9F8"/>
                </a:solidFill>
                <a:latin typeface="Trebuchet MS"/>
                <a:cs typeface="Trebuchet MS"/>
              </a:rPr>
              <a:t>Secret</a:t>
            </a:r>
            <a:r>
              <a:rPr sz="800" spc="500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FFF9F8"/>
                </a:solidFill>
                <a:latin typeface="Trebuchet MS"/>
                <a:cs typeface="Trebuchet MS"/>
              </a:rPr>
              <a:t>Makunudhoo</a:t>
            </a:r>
            <a:r>
              <a:rPr sz="800" spc="-45" dirty="0">
                <a:solidFill>
                  <a:srgbClr val="FFF9F8"/>
                </a:solidFill>
                <a:latin typeface="Trebuchet MS"/>
                <a:cs typeface="Trebuchet MS"/>
              </a:rPr>
              <a:t> Atoll, </a:t>
            </a:r>
            <a:r>
              <a:rPr sz="800" spc="-10" dirty="0">
                <a:solidFill>
                  <a:srgbClr val="FFF9F8"/>
                </a:solidFill>
                <a:latin typeface="Trebuchet MS"/>
                <a:cs typeface="Trebuchet MS"/>
              </a:rPr>
              <a:t>Maldives </a:t>
            </a:r>
            <a:r>
              <a:rPr sz="800" spc="-20" dirty="0">
                <a:solidFill>
                  <a:srgbClr val="FFF9F8"/>
                </a:solidFill>
                <a:latin typeface="Trebuchet MS"/>
                <a:cs typeface="Trebuchet MS"/>
              </a:rPr>
              <a:t>Phone:</a:t>
            </a:r>
            <a:r>
              <a:rPr sz="800" spc="1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FFF9F8"/>
                </a:solidFill>
                <a:latin typeface="Trebuchet MS"/>
                <a:cs typeface="Trebuchet MS"/>
              </a:rPr>
              <a:t>+960</a:t>
            </a:r>
            <a:r>
              <a:rPr sz="800" spc="15" dirty="0">
                <a:solidFill>
                  <a:srgbClr val="FFF9F8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FFF9F8"/>
                </a:solidFill>
                <a:latin typeface="Trebuchet MS"/>
                <a:cs typeface="Trebuchet MS"/>
              </a:rPr>
              <a:t>401-0000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0464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</TotalTime>
  <Words>1370</Words>
  <Application>Microsoft Macintosh PowerPoint</Application>
  <PresentationFormat>Произвольный</PresentationFormat>
  <Paragraphs>180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Calibri</vt:lpstr>
      <vt:lpstr>Lucida Sans Unicode</vt:lpstr>
      <vt:lpstr>Trebuchet MS</vt:lpstr>
      <vt:lpstr>Office Theme</vt:lpstr>
      <vt:lpstr>Презентация PowerPoint</vt:lpstr>
      <vt:lpstr>Презентация PowerPoint</vt:lpstr>
      <vt:lpstr>Скрытый</vt:lpstr>
      <vt:lpstr>Как добраться в Soneva Secret</vt:lpstr>
      <vt:lpstr>Презентация PowerPoint</vt:lpstr>
      <vt:lpstr>Категория виллы: одна спальня</vt:lpstr>
      <vt:lpstr>Презентация PowerPoint</vt:lpstr>
      <vt:lpstr>Презентация PowerPoint</vt:lpstr>
      <vt:lpstr>Первый в мире Overwater Sea Loft</vt:lpstr>
      <vt:lpstr>Категория виллы: две спальни</vt:lpstr>
      <vt:lpstr>Презентация PowerPoint</vt:lpstr>
      <vt:lpstr>Презентация PowerPoint</vt:lpstr>
      <vt:lpstr>Гастрономия, созданная вокруг вас</vt:lpstr>
      <vt:lpstr>Презентация PowerPoint</vt:lpstr>
      <vt:lpstr>The Living Room</vt:lpstr>
      <vt:lpstr>Презентация PowerPoint</vt:lpstr>
      <vt:lpstr>Эксклюзивный выкуп острова</vt:lpstr>
      <vt:lpstr>Презентация PowerPoint</vt:lpstr>
      <vt:lpstr>Мир, созданный  для удивления</vt:lpstr>
      <vt:lpstr>Презентация PowerPoint</vt:lpstr>
      <vt:lpstr>Презентация PowerPoint</vt:lpstr>
      <vt:lpstr>Неспешное восстановление</vt:lpstr>
      <vt:lpstr>Моменты, ради которых гости возвращаются</vt:lpstr>
      <vt:lpstr>Признание</vt:lpstr>
      <vt:lpstr>Начните свое путешествие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Microsoft Office User</cp:lastModifiedBy>
  <cp:revision>37</cp:revision>
  <dcterms:created xsi:type="dcterms:W3CDTF">2026-06-27T08:53:02Z</dcterms:created>
  <dcterms:modified xsi:type="dcterms:W3CDTF">2026-07-10T13:03:42Z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2026-06-24T00:00:00Z</vt:filetime>
  </property>
  <property fmtid="{D5CDD505-2E9C-101B-9397-08002B2CF9AE}" pid="4" name="Creator">
    <vt:lpwstr>Adobe InDesign 21.2 (Macintosh)</vt:lpwstr>
  </property>
  <property fmtid="{D5CDD505-2E9C-101B-9397-08002B2CF9AE}" pid="5" name="LastSaved">
    <vt:filetime>2026-06-27T00:00:00Z</vt:filetime>
  </property>
  <property fmtid="{D5CDD505-2E9C-101B-9397-08002B2CF9AE}" pid="6" name="Producer">
    <vt:lpwstr>macOS Версия 15.7.3 (Выпуск 24G419) Quartz PDFContext</vt:lpwstr>
  </property>
</Properties>
</file>